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70" r:id="rId4"/>
    <p:sldId id="274" r:id="rId5"/>
    <p:sldId id="276" r:id="rId6"/>
    <p:sldId id="278" r:id="rId7"/>
    <p:sldId id="271" r:id="rId8"/>
    <p:sldId id="272" r:id="rId9"/>
    <p:sldId id="275" r:id="rId10"/>
    <p:sldId id="258" r:id="rId11"/>
    <p:sldId id="280" r:id="rId12"/>
    <p:sldId id="281" r:id="rId13"/>
    <p:sldId id="282" r:id="rId14"/>
    <p:sldId id="267" r:id="rId15"/>
    <p:sldId id="279" r:id="rId16"/>
    <p:sldId id="257" r:id="rId17"/>
    <p:sldId id="260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0" autoAdjust="0"/>
    <p:restoredTop sz="95791" autoAdjust="0"/>
  </p:normalViewPr>
  <p:slideViewPr>
    <p:cSldViewPr snapToGrid="0">
      <p:cViewPr varScale="1">
        <p:scale>
          <a:sx n="147" d="100"/>
          <a:sy n="147" d="100"/>
        </p:scale>
        <p:origin x="14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C5248-A174-4702-8364-7274C0C57263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9DD42-A419-4454-8E5B-19C1E940E5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77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8%84%B3%E6%B3%A2#/media/%E3%83%95%E3%82%A1%E3%82%A4%E3%83%AB:21_electrodes_of_International_10-20_system_for_EEG.sv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ugaiigaku.jp/upfile/browse/browse1861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ugaiigaku.jp/upfile/browse/browse1861.pd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urowear.com/projects_detail/necomimi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D42-A419-4454-8E5B-19C1E940E5C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99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>
                <a:hlinkClick r:id="rId3"/>
              </a:rPr>
              <a:t>https://ja.wikipedia.org/wiki/%E8%84%B3%E6%B3%A2#/media/%E3%83%95%E3%82%A1%E3%82%A4%E3%83%AB:21_electrodes_of_International_10-20_system_for_EEG.svg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D42-A419-4454-8E5B-19C1E940E5C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270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>
                <a:hlinkClick r:id="rId3"/>
              </a:rPr>
              <a:t>http://www.chugaiigaku.jp/upfile/browse/browse1861.pdf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D42-A419-4454-8E5B-19C1E940E5C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15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>
                <a:hlinkClick r:id="rId3"/>
              </a:rPr>
              <a:t>http://www.chugaiigaku.jp/upfile/browse/browse1861.pdf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D42-A419-4454-8E5B-19C1E940E5C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94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D42-A419-4454-8E5B-19C1E940E5C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990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ただ、「おもちゃ」としての適用例が多かった印象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⇒ </a:t>
            </a:r>
            <a:r>
              <a:rPr lang="en-US" altLang="ja-JP" dirty="0" smtClean="0">
                <a:hlinkClick r:id="rId3"/>
              </a:rPr>
              <a:t>http://neurowear.com/projects_detail/necomimi.html</a:t>
            </a:r>
            <a:r>
              <a:rPr lang="ja-JP" altLang="en-US" baseline="0" dirty="0" smtClean="0"/>
              <a:t> とか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D42-A419-4454-8E5B-19C1E940E5C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75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D42-A419-4454-8E5B-19C1E940E5C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80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D42-A419-4454-8E5B-19C1E940E5C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8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9DD42-A419-4454-8E5B-19C1E940E5C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477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00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75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751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28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7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77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25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8594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84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414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20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83AF8-2AE6-4C05-8227-BF6087B93D14}" type="datetimeFigureOut">
              <a:rPr kumimoji="1" lang="ja-JP" altLang="en-US" smtClean="0"/>
              <a:t>2020/4/25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1F72-0183-4E6C-81E0-503ED888F6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ugaiigaku.jp/upfile/browse/browse1861.pdf" TargetMode="External"/><Relationship Id="rId2" Type="http://schemas.openxmlformats.org/officeDocument/2006/relationships/hyperlink" Target="http://www.med.kyushu-u.ac.jp/neurophy/pdf/guid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.jp/dp/449822858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eveloper.neurosky.com/docs/doku.php?id=thinkgear_communications_protocol" TargetMode="Externa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neurosky.com/docs/doku.php?id=thinkgear_communications_protocol#esense_tm_meters" TargetMode="External"/><Relationship Id="rId2" Type="http://schemas.openxmlformats.org/officeDocument/2006/relationships/hyperlink" Target="https://en.wikipedia.org/wiki/Electroencephalograph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Electroencephalograph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a.wikipedia.org/wiki/&#33075;&#27874;" TargetMode="External"/><Relationship Id="rId5" Type="http://schemas.openxmlformats.org/officeDocument/2006/relationships/hyperlink" Target="https://www.amazon.co.jp/dp/4791105990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bitalino.com/en/" TargetMode="External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hyperlink" Target="https://www.platoscience.io/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s://openbci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hyperlink" Target="https://www.neurosky.jp/" TargetMode="External"/><Relationship Id="rId5" Type="http://schemas.openxmlformats.org/officeDocument/2006/relationships/hyperlink" Target="https://choosemuse.com/" TargetMode="External"/><Relationship Id="rId10" Type="http://schemas.openxmlformats.org/officeDocument/2006/relationships/hyperlink" Target="http://neurosky.com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.jp/dp/B07CXN8NKX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EEG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Electroencephalography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891644" y="642025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2020/04/25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744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30278" y="193298"/>
            <a:ext cx="3953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脳波データの取得と確認</a:t>
            </a:r>
            <a:endParaRPr kumimoji="1" lang="ja-JP" altLang="en-US" sz="28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91929" y="3901470"/>
            <a:ext cx="221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16</a:t>
            </a:r>
            <a:r>
              <a:rPr kumimoji="1" lang="ja-JP" altLang="en-US" dirty="0" smtClean="0"/>
              <a:t>バイトの </a:t>
            </a:r>
            <a:r>
              <a:rPr kumimoji="1" lang="en-US" altLang="ja-JP" dirty="0" smtClean="0"/>
              <a:t>RAW Data</a:t>
            </a:r>
          </a:p>
          <a:p>
            <a:r>
              <a:rPr lang="en-US" altLang="ja-JP" dirty="0" smtClean="0"/>
              <a:t>(</a:t>
            </a:r>
            <a:r>
              <a:rPr lang="ja-JP" altLang="en-US" dirty="0" smtClean="0"/>
              <a:t>常時送信</a:t>
            </a:r>
            <a:r>
              <a:rPr lang="en-US" altLang="ja-JP" dirty="0" smtClean="0"/>
              <a:t>)</a:t>
            </a: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0"/>
            <a:ext cx="4114800" cy="6858000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7467600" y="3390900"/>
            <a:ext cx="4362450" cy="14097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6867525" y="3905250"/>
            <a:ext cx="533400" cy="381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7467600" y="5010150"/>
            <a:ext cx="2038350" cy="14287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>
            <a:off x="6867525" y="5467350"/>
            <a:ext cx="533400" cy="381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312017" y="5479018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ja-JP" dirty="0" smtClean="0"/>
              <a:t>δ</a:t>
            </a:r>
            <a:r>
              <a:rPr lang="ja-JP" altLang="en-US" dirty="0" smtClean="0"/>
              <a:t>波、</a:t>
            </a:r>
            <a:r>
              <a:rPr lang="en-US" altLang="ja-JP" dirty="0" smtClean="0"/>
              <a:t>θ</a:t>
            </a:r>
            <a:r>
              <a:rPr lang="ja-JP" altLang="en-US" dirty="0" smtClean="0"/>
              <a:t>波、</a:t>
            </a:r>
            <a:r>
              <a:rPr lang="en-US" altLang="ja-JP" dirty="0" smtClean="0"/>
              <a:t>α</a:t>
            </a:r>
            <a:r>
              <a:rPr lang="ja-JP" altLang="en-US" dirty="0" smtClean="0"/>
              <a:t>波、</a:t>
            </a:r>
            <a:r>
              <a:rPr lang="en-US" altLang="ja-JP" dirty="0" smtClean="0"/>
              <a:t>β</a:t>
            </a:r>
            <a:r>
              <a:rPr lang="ja-JP" altLang="en-US" dirty="0" smtClean="0"/>
              <a:t>波、</a:t>
            </a:r>
            <a:r>
              <a:rPr lang="en-US" altLang="ja-JP" dirty="0" smtClean="0"/>
              <a:t>γ</a:t>
            </a:r>
            <a:r>
              <a:rPr lang="ja-JP" altLang="en-US" dirty="0" smtClean="0"/>
              <a:t>波</a:t>
            </a:r>
            <a:endParaRPr lang="en-US" altLang="ja-JP" dirty="0" smtClean="0"/>
          </a:p>
          <a:p>
            <a:r>
              <a:rPr lang="en-US" altLang="ja-JP" dirty="0" smtClean="0"/>
              <a:t>(3</a:t>
            </a:r>
            <a:r>
              <a:rPr lang="ja-JP" altLang="en-US" dirty="0" smtClean="0"/>
              <a:t>バイトデータ、</a:t>
            </a:r>
            <a:r>
              <a:rPr lang="en-US" altLang="ja-JP" dirty="0" smtClean="0"/>
              <a:t>1</a:t>
            </a:r>
            <a:r>
              <a:rPr lang="ja-JP" altLang="en-US" dirty="0" smtClean="0"/>
              <a:t>秒毎更新</a:t>
            </a:r>
            <a:r>
              <a:rPr lang="en-US" altLang="ja-JP" dirty="0" smtClean="0"/>
              <a:t>)</a:t>
            </a:r>
          </a:p>
        </p:txBody>
      </p:sp>
      <p:sp>
        <p:nvSpPr>
          <p:cNvPr id="21" name="角丸四角形 20"/>
          <p:cNvSpPr/>
          <p:nvPr/>
        </p:nvSpPr>
        <p:spPr>
          <a:xfrm>
            <a:off x="7467600" y="2266950"/>
            <a:ext cx="2038350" cy="3619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>
            <a:off x="6867525" y="2266950"/>
            <a:ext cx="533400" cy="3810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691929" y="2134284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Attention, Mediation</a:t>
            </a:r>
          </a:p>
          <a:p>
            <a:r>
              <a:rPr lang="en-US" altLang="ja-JP" dirty="0" smtClean="0"/>
              <a:t>(0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100, 1</a:t>
            </a:r>
            <a:r>
              <a:rPr lang="ja-JP" altLang="en-US" dirty="0" smtClean="0"/>
              <a:t>秒毎更新</a:t>
            </a:r>
            <a:r>
              <a:rPr lang="en-US" altLang="ja-JP" dirty="0" smtClean="0"/>
              <a:t>)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08013" y="728186"/>
            <a:ext cx="654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⇒ 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</a:t>
            </a:r>
            <a:r>
              <a:rPr lang="ja-JP" altLang="en-US" dirty="0"/>
              <a:t>データ</a:t>
            </a:r>
            <a:r>
              <a:rPr lang="ja-JP" altLang="en-US" dirty="0" smtClean="0"/>
              <a:t>を受信し、グラフ化</a:t>
            </a:r>
            <a:r>
              <a:rPr lang="en-US" altLang="ja-JP" dirty="0" smtClean="0"/>
              <a:t>(RAW)</a:t>
            </a:r>
            <a:r>
              <a:rPr lang="ja-JP" altLang="en-US" dirty="0" smtClean="0"/>
              <a:t>＆ファイルにロギング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85551" y="1097518"/>
            <a:ext cx="6512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データ</a:t>
            </a:r>
            <a:r>
              <a:rPr lang="ja-JP" altLang="en-US" dirty="0"/>
              <a:t>ファイル</a:t>
            </a:r>
            <a:r>
              <a:rPr lang="ja-JP" altLang="en-US" dirty="0" smtClean="0"/>
              <a:t>を</a:t>
            </a:r>
            <a:r>
              <a:rPr lang="en-US" altLang="ja-JP" dirty="0" smtClean="0"/>
              <a:t>PC</a:t>
            </a:r>
            <a:r>
              <a:rPr lang="ja-JP" altLang="en-US" dirty="0" smtClean="0"/>
              <a:t>に転送して </a:t>
            </a:r>
            <a:r>
              <a:rPr lang="en-US" altLang="ja-JP" dirty="0" smtClean="0"/>
              <a:t>Excel</a:t>
            </a:r>
            <a:r>
              <a:rPr lang="ja-JP" altLang="en-US" dirty="0" smtClean="0"/>
              <a:t>で加工、グラフにして確認する</a:t>
            </a:r>
            <a:endParaRPr lang="en-US" altLang="ja-JP" dirty="0" smtClean="0"/>
          </a:p>
          <a:p>
            <a:r>
              <a:rPr kumimoji="1" lang="en-US" altLang="ja-JP" dirty="0" smtClean="0"/>
              <a:t>(Attention, Mediation, </a:t>
            </a:r>
            <a:r>
              <a:rPr lang="el-GR" altLang="ja-JP" dirty="0"/>
              <a:t>δ</a:t>
            </a:r>
            <a:r>
              <a:rPr lang="ja-JP" altLang="en-US" dirty="0"/>
              <a:t>波、</a:t>
            </a:r>
            <a:r>
              <a:rPr lang="en-US" altLang="ja-JP" dirty="0"/>
              <a:t>θ</a:t>
            </a:r>
            <a:r>
              <a:rPr lang="ja-JP" altLang="en-US" dirty="0"/>
              <a:t>波、</a:t>
            </a:r>
            <a:r>
              <a:rPr lang="en-US" altLang="ja-JP" dirty="0"/>
              <a:t>α</a:t>
            </a:r>
            <a:r>
              <a:rPr lang="ja-JP" altLang="en-US" dirty="0"/>
              <a:t>波、</a:t>
            </a:r>
            <a:r>
              <a:rPr lang="en-US" altLang="ja-JP" dirty="0"/>
              <a:t>β</a:t>
            </a:r>
            <a:r>
              <a:rPr lang="ja-JP" altLang="en-US" dirty="0"/>
              <a:t>波、</a:t>
            </a:r>
            <a:r>
              <a:rPr lang="en-US" altLang="ja-JP" dirty="0"/>
              <a:t>γ</a:t>
            </a:r>
            <a:r>
              <a:rPr lang="ja-JP" altLang="en-US" dirty="0" smtClean="0"/>
              <a:t>波 のみ</a:t>
            </a:r>
            <a:r>
              <a:rPr lang="en-US" altLang="ja-JP" dirty="0" smtClean="0"/>
              <a:t>)</a:t>
            </a:r>
            <a:endParaRPr lang="en-US" altLang="ja-JP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461434" y="1652453"/>
            <a:ext cx="1446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※ RAW</a:t>
            </a:r>
            <a:r>
              <a:rPr kumimoji="1" lang="ja-JP" altLang="en-US" sz="1200" dirty="0" smtClean="0"/>
              <a:t>は表示のみ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91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6202478" y="3563703"/>
            <a:ext cx="5833286" cy="3227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96614"/>
            <a:ext cx="2877129" cy="3227622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6105525" y="-9525"/>
            <a:ext cx="0" cy="686752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489" y="196614"/>
            <a:ext cx="2877128" cy="3227621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358651" y="19661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仕事中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3563704"/>
            <a:ext cx="2877128" cy="3227621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77496" y="356370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TV</a:t>
            </a:r>
            <a:r>
              <a:rPr kumimoji="1" lang="ja-JP" altLang="en-US" dirty="0" smtClean="0"/>
              <a:t>視聴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41897" y="19661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仕事中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489" y="3563704"/>
            <a:ext cx="2877128" cy="3227621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3391092" y="356370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TV</a:t>
            </a:r>
            <a:r>
              <a:rPr kumimoji="1" lang="ja-JP" altLang="en-US" dirty="0" smtClean="0"/>
              <a:t>視聴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840" y="196614"/>
            <a:ext cx="2877128" cy="3227621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458347" y="19661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音楽聞く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998" y="196614"/>
            <a:ext cx="2877128" cy="3227621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9419648" y="19661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TV</a:t>
            </a:r>
            <a:r>
              <a:rPr kumimoji="1" lang="ja-JP" altLang="en-US" dirty="0" smtClean="0"/>
              <a:t>聞く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44890" y="3629966"/>
            <a:ext cx="314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/>
              <a:t>Attention </a:t>
            </a:r>
            <a:r>
              <a:rPr lang="ja-JP" altLang="en-US" sz="2400" b="1" dirty="0" smtClean="0"/>
              <a:t>と </a:t>
            </a:r>
            <a:r>
              <a:rPr lang="en-US" altLang="ja-JP" sz="2400" b="1" dirty="0" smtClean="0"/>
              <a:t>Mediation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634857" y="4091631"/>
            <a:ext cx="5074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あまり特徴を見いだせなかった</a:t>
            </a:r>
            <a:r>
              <a:rPr lang="en-US" altLang="ja-JP" dirty="0" smtClean="0"/>
              <a:t>…</a:t>
            </a:r>
          </a:p>
          <a:p>
            <a:r>
              <a:rPr lang="en-US" altLang="ja-JP" dirty="0"/>
              <a:t> </a:t>
            </a:r>
            <a:r>
              <a:rPr lang="en-US" altLang="ja-JP" dirty="0" smtClean="0"/>
              <a:t>  </a:t>
            </a:r>
            <a:r>
              <a:rPr lang="ja-JP" altLang="en-US" dirty="0" smtClean="0"/>
              <a:t>⇒ 時系列での変位を見るのが正解、なのか？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考え事をしていると下がるらしい、、、ので、そういう状況の時に測定して評価が必要か。（</a:t>
            </a:r>
            <a:r>
              <a:rPr lang="en-US" altLang="ja-JP" dirty="0" smtClean="0"/>
              <a:t>Mediation</a:t>
            </a:r>
            <a:r>
              <a:rPr lang="ja-JP" altLang="en-US" dirty="0" smtClean="0"/>
              <a:t>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5947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9" y="95853"/>
            <a:ext cx="3074995" cy="663832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09" y="95854"/>
            <a:ext cx="3074995" cy="663832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23679" y="8075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仕事中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61188" y="8075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仕事中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010" y="95854"/>
            <a:ext cx="3074995" cy="663832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149990" y="8075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TV</a:t>
            </a:r>
            <a:r>
              <a:rPr kumimoji="1" lang="ja-JP" altLang="en-US" dirty="0" smtClean="0"/>
              <a:t>視聴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005" y="95854"/>
            <a:ext cx="3074995" cy="664519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261025" y="8075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TV</a:t>
            </a:r>
            <a:r>
              <a:rPr kumimoji="1" lang="ja-JP" altLang="en-US" dirty="0" smtClean="0"/>
              <a:t>視聴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86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62"/>
            <a:ext cx="3074995" cy="663832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1607" y="13476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音楽聞く</a:t>
            </a:r>
            <a:endParaRPr kumimoji="1" lang="ja-JP" altLang="en-US" sz="1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967" y="134762"/>
            <a:ext cx="3074995" cy="663832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183745" y="132544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TV</a:t>
            </a:r>
            <a:r>
              <a:rPr kumimoji="1" lang="ja-JP" altLang="en-US" sz="1400" dirty="0" smtClean="0"/>
              <a:t>聞く</a:t>
            </a:r>
            <a:endParaRPr kumimoji="1" lang="ja-JP" altLang="en-US" sz="1400" dirty="0"/>
          </a:p>
        </p:txBody>
      </p:sp>
      <p:sp>
        <p:nvSpPr>
          <p:cNvPr id="7" name="正方形/長方形 6"/>
          <p:cNvSpPr/>
          <p:nvPr/>
        </p:nvSpPr>
        <p:spPr>
          <a:xfrm>
            <a:off x="6239962" y="134762"/>
            <a:ext cx="5833286" cy="66383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29934" y="209822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波形データ</a:t>
            </a:r>
            <a:endParaRPr kumimoji="1" lang="ja-JP" altLang="en-US" sz="24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425251" y="654214"/>
            <a:ext cx="5624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目を閉じている（このページ）</a:t>
            </a:r>
            <a:r>
              <a:rPr lang="ja-JP" altLang="en-US" dirty="0"/>
              <a:t>時</a:t>
            </a:r>
            <a:r>
              <a:rPr kumimoji="1" lang="ja-JP" altLang="en-US" dirty="0" smtClean="0"/>
              <a:t>と、目を開けている時で、</a:t>
            </a:r>
            <a:endParaRPr kumimoji="1" lang="en-US" altLang="ja-JP" dirty="0" smtClean="0"/>
          </a:p>
          <a:p>
            <a:r>
              <a:rPr lang="ja-JP" altLang="en-US" dirty="0"/>
              <a:t>明</a:t>
            </a:r>
            <a:r>
              <a:rPr lang="ja-JP" altLang="en-US" dirty="0" smtClean="0"/>
              <a:t>らかに波形データの出方が違う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r>
              <a:rPr lang="en-US" altLang="ja-JP" dirty="0" smtClean="0"/>
              <a:t>  </a:t>
            </a:r>
            <a:r>
              <a:rPr lang="ja-JP" altLang="en-US" dirty="0"/>
              <a:t>⇒ 「目を閉じる」</a:t>
            </a:r>
            <a:r>
              <a:rPr lang="ja-JP" altLang="en-US" dirty="0" smtClean="0"/>
              <a:t>は、手軽</a:t>
            </a:r>
            <a:r>
              <a:rPr lang="ja-JP" altLang="en-US" dirty="0"/>
              <a:t>な脳を休ませる</a:t>
            </a:r>
            <a:r>
              <a:rPr lang="ja-JP" altLang="en-US" dirty="0" smtClean="0"/>
              <a:t>アクションか？</a:t>
            </a:r>
            <a:endParaRPr lang="ja-JP" altLang="en-US" dirty="0"/>
          </a:p>
          <a:p>
            <a:endParaRPr lang="ja-JP" altLang="en-US" dirty="0"/>
          </a:p>
          <a:p>
            <a:endParaRPr lang="en-US" altLang="ja-JP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24" y="1686127"/>
            <a:ext cx="5633800" cy="503017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8664103" y="1842524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← ↓ 追試結果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04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</a:t>
            </a:r>
            <a:r>
              <a:rPr kumimoji="1" lang="ja-JP" altLang="en-US" dirty="0" smtClean="0"/>
              <a:t>文献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2698"/>
          </a:xfrm>
        </p:spPr>
        <p:txBody>
          <a:bodyPr/>
          <a:lstStyle/>
          <a:p>
            <a:r>
              <a:rPr lang="ja-JP" altLang="en-US" dirty="0"/>
              <a:t>脳波を楽しく読むためのミニガイド</a:t>
            </a:r>
            <a:endParaRPr kumimoji="1" lang="en-US" altLang="ja-JP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www.med.kyushu-u.ac.jp/neurophy/pdf/guide.pdf</a:t>
            </a:r>
            <a:endParaRPr lang="en-US" altLang="ja-JP" dirty="0" smtClean="0"/>
          </a:p>
          <a:p>
            <a:pPr lvl="1">
              <a:buFont typeface="Wingdings" panose="05000000000000000000" pitchFamily="2" charset="2"/>
              <a:buChar char="ü"/>
            </a:pPr>
            <a:endParaRPr kumimoji="1" lang="en-US" altLang="ja-JP" dirty="0"/>
          </a:p>
          <a:p>
            <a:r>
              <a:rPr kumimoji="1" lang="ja-JP" altLang="en-US" dirty="0" smtClean="0"/>
              <a:t>中外医学社 </a:t>
            </a:r>
            <a:r>
              <a:rPr kumimoji="1" lang="en-US" altLang="ja-JP" dirty="0" smtClean="0"/>
              <a:t>: </a:t>
            </a:r>
            <a:r>
              <a:rPr lang="ja-JP" altLang="en-US" dirty="0" smtClean="0"/>
              <a:t>ここ</a:t>
            </a:r>
            <a:r>
              <a:rPr lang="ja-JP" altLang="en-US" dirty="0"/>
              <a:t>が知りたい！臨床神経</a:t>
            </a:r>
            <a:r>
              <a:rPr lang="ja-JP" altLang="en-US" dirty="0" smtClean="0"/>
              <a:t>生理 （の立ち読み部分）</a:t>
            </a:r>
            <a:endParaRPr kumimoji="1" lang="en-US" altLang="ja-JP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ja-JP" dirty="0" smtClean="0">
                <a:hlinkClick r:id="rId3"/>
              </a:rPr>
              <a:t>www.chugaiigaku.jp/upfile/browse/browse1861.pdf</a:t>
            </a:r>
            <a:endParaRPr lang="en-US" altLang="ja-JP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ja-JP" dirty="0">
                <a:hlinkClick r:id="rId4"/>
              </a:rPr>
              <a:t>https://www.amazon.co.jp/dp/4498228588</a:t>
            </a:r>
            <a:r>
              <a:rPr lang="en-US" altLang="ja-JP" dirty="0" smtClean="0">
                <a:hlinkClick r:id="rId4"/>
              </a:rPr>
              <a:t>/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226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948" y="2654996"/>
            <a:ext cx="4695825" cy="115252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24" y="1398139"/>
            <a:ext cx="5400675" cy="120967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83730" y="142253"/>
            <a:ext cx="629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err="1" smtClean="0"/>
              <a:t>Mindwave</a:t>
            </a:r>
            <a:r>
              <a:rPr lang="en-US" altLang="ja-JP" sz="2800" b="1" dirty="0" smtClean="0"/>
              <a:t> Mobile 2 : </a:t>
            </a:r>
            <a:r>
              <a:rPr lang="ja-JP" altLang="en-US" sz="2800" dirty="0" smtClean="0"/>
              <a:t>データ</a:t>
            </a:r>
            <a:r>
              <a:rPr kumimoji="1" lang="ja-JP" altLang="en-US" sz="2800" dirty="0" smtClean="0"/>
              <a:t>パケット構造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82529" y="179857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0xAA</a:t>
            </a:r>
            <a:endParaRPr kumimoji="1" lang="ja-JP" altLang="en-US" sz="1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79693" y="179857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0xAA</a:t>
            </a:r>
            <a:endParaRPr kumimoji="1" lang="ja-JP" altLang="en-US" sz="1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23015" y="179857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(0x??)</a:t>
            </a:r>
            <a:endParaRPr kumimoji="1" lang="ja-JP" altLang="en-US" sz="1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7283" y="179857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(0x??)</a:t>
            </a:r>
            <a:endParaRPr kumimoji="1" lang="ja-JP" altLang="en-US" sz="1200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3317150" y="1449359"/>
            <a:ext cx="1324400" cy="1107233"/>
          </a:xfrm>
          <a:prstGeom prst="wedgeRoundRectCallout">
            <a:avLst>
              <a:gd name="adj1" fmla="val -20834"/>
              <a:gd name="adj2" fmla="val 6263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429249" y="3815522"/>
            <a:ext cx="10372840" cy="2160797"/>
          </a:xfrm>
          <a:prstGeom prst="rect">
            <a:avLst/>
          </a:prstGeom>
          <a:solidFill>
            <a:srgbClr val="F7F9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</a:t>
            </a:r>
            <a:r>
              <a:rPr kumimoji="0" lang="en-US" altLang="ja-JP" sz="13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(Byte)</a:t>
            </a:r>
            <a:endParaRPr kumimoji="0" lang="en-US" altLang="ja-JP" sz="13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[EXCODE]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[CODE] [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V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LENGTH] Data Value Meaning</a:t>
            </a:r>
            <a:endParaRPr kumimoji="0" lang="en-US" altLang="ja-JP" sz="13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---------- ------ ---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-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----- -------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-------------------------------------------------------------------------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-----------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0 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0x02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 </a:t>
            </a:r>
            <a:r>
              <a:rPr kumimoji="0" lang="en-US" altLang="ja-JP" sz="13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- 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POOR_SIGNAL Quality (0-255)</a:t>
            </a:r>
            <a:endParaRPr kumimoji="0" lang="en-US" altLang="ja-JP" sz="13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 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0 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0x04 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 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- 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ATTENTION eSense (0 to 100)</a:t>
            </a:r>
            <a:endParaRPr kumimoji="0" lang="en-US" altLang="ja-JP" sz="13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0 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0x05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 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- </a:t>
            </a:r>
            <a:r>
              <a:rPr kumimoji="0" lang="en-US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</a:t>
            </a:r>
            <a:r>
              <a:rPr kumimoji="0" lang="ja-JP" altLang="ja-JP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MEDITATION eSense (0 to 100)</a:t>
            </a:r>
            <a:endParaRPr kumimoji="0" lang="en-US" altLang="ja-JP" sz="13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 0  0x80         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2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RAW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Wave Value: a single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big-endian 16-bit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two's-compliment signed value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                   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(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high-order byte followed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by low-order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byte) (-32768 to 32767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 0  0x83        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24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ASIC_EEG_POWER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: eight big-endian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3-byte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unsigned integer values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representing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delta, theta, </a:t>
            </a:r>
            <a:endParaRPr kumimoji="0" lang="en-US" altLang="ja-JP" sz="1300" dirty="0" smtClean="0">
              <a:solidFill>
                <a:srgbClr val="333333"/>
              </a:solidFill>
              <a:latin typeface="ＭＳ ゴシック" panose="020B0609070205080204" pitchFamily="49" charset="-128"/>
              <a:ea typeface="ＭＳ ゴシック" panose="020B0609070205080204" pitchFamily="49" charset="-128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                              low-alpha, high-alpha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, low-beta, high-beta,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low-gamma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, and mid-gamma EEG </a:t>
            </a:r>
            <a:r>
              <a:rPr kumimoji="0" lang="en-US" altLang="ja-JP" sz="1300" dirty="0" smtClean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band power </a:t>
            </a:r>
            <a:r>
              <a:rPr kumimoji="0" lang="en-US" altLang="ja-JP" sz="1300" dirty="0">
                <a:solidFill>
                  <a:srgbClr val="333333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Courier New" panose="02070309020205020404" pitchFamily="49" charset="0"/>
              </a:rPr>
              <a:t>values</a:t>
            </a:r>
            <a:endParaRPr kumimoji="0" lang="en-US" altLang="ja-JP" sz="13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  <a:cs typeface="Courier New" panose="02070309020205020404" pitchFamily="49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68586" y="6420630"/>
            <a:ext cx="845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5"/>
              </a:rPr>
              <a:t>http://</a:t>
            </a:r>
            <a:r>
              <a:rPr lang="en-US" altLang="ja-JP" dirty="0" smtClean="0">
                <a:hlinkClick r:id="rId5"/>
              </a:rPr>
              <a:t>developer.neurosky.com/docs/doku.php?id=thinkgear_communications_protocol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68586" y="6116929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/>
              <a:t>ThinkGear</a:t>
            </a:r>
            <a:r>
              <a:rPr lang="en-US" altLang="ja-JP" dirty="0"/>
              <a:t> Serial Stream Guide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72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8969796" y="214534"/>
            <a:ext cx="2977335" cy="951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4995" y="1380931"/>
            <a:ext cx="115723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rgbClr val="00B05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02 19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83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6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18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00 00 03 00 00 01 00 00 00 00 00 00 00 00 01 00 00 00 00 00 00 00 00 00 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04 00 </a:t>
            </a:r>
            <a:r>
              <a:rPr lang="en-US" altLang="ja-JP" sz="1600" dirty="0">
                <a:solidFill>
                  <a:srgbClr val="C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05 00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3b 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</a:t>
            </a:r>
          </a:p>
          <a:p>
            <a:r>
              <a:rPr lang="ja-JP" altLang="en-US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rgbClr val="00B05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02 19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83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6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18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0a 37 7a 04 65 d4 00 7b 6e 03 a7 84 02 0f e4 01 </a:t>
            </a:r>
            <a:r>
              <a:rPr lang="en-US" altLang="ja-JP" sz="1600" dirty="0" err="1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ff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f3 00 b1 42 00 bf c6 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04 00 </a:t>
            </a:r>
            <a:r>
              <a:rPr lang="en-US" altLang="ja-JP" sz="1600" dirty="0">
                <a:solidFill>
                  <a:srgbClr val="C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05 00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d1 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rgbClr val="00B05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02 00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83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6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18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0f </a:t>
            </a:r>
            <a:r>
              <a:rPr lang="en-US" altLang="ja-JP" sz="1600" dirty="0" err="1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ef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c4 0f cc </a:t>
            </a:r>
            <a:r>
              <a:rPr lang="en-US" altLang="ja-JP" sz="1600" dirty="0" err="1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dd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03 05 6c 03 3d 8c 01 48 3c 00 </a:t>
            </a:r>
            <a:r>
              <a:rPr lang="en-US" altLang="ja-JP" sz="1600" dirty="0" err="1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61 01 7d 7b 01 4f a2 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04 00 </a:t>
            </a:r>
            <a:r>
              <a:rPr lang="en-US" altLang="ja-JP" sz="1600" dirty="0">
                <a:solidFill>
                  <a:srgbClr val="C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05 00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e2 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rgbClr val="00B05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02 00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83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6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18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0c 54 4c 01 de 7f 01 </a:t>
            </a:r>
            <a:r>
              <a:rPr lang="en-US" altLang="ja-JP" sz="1600" dirty="0" err="1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db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2c </a:t>
            </a:r>
            <a:r>
              <a:rPr lang="en-US" altLang="ja-JP" sz="1600" dirty="0" smtClean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00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7f a3 00 d4 3f 01 35 79 00 c8 0b 00 ac 0e 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04 </a:t>
            </a:r>
            <a:r>
              <a:rPr lang="en-US" altLang="ja-JP" sz="1600" dirty="0" smtClean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00 </a:t>
            </a:r>
            <a:r>
              <a:rPr lang="en-US" altLang="ja-JP" sz="1600" dirty="0">
                <a:solidFill>
                  <a:srgbClr val="C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05 00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d6 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aa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rgbClr val="00B05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02 00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83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6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18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17 c5 d5 0b 27 5f 01 </a:t>
            </a:r>
            <a:r>
              <a:rPr lang="en-US" altLang="ja-JP" sz="1600" dirty="0" err="1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cb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bb </a:t>
            </a:r>
            <a:r>
              <a:rPr lang="en-US" altLang="ja-JP" sz="1600" dirty="0" smtClean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00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8a 33 00 59 63 00 9f 89 00 f6 d2 00 83 6c 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04 1e </a:t>
            </a:r>
            <a:r>
              <a:rPr lang="en-US" altLang="ja-JP" sz="1600" dirty="0">
                <a:solidFill>
                  <a:srgbClr val="C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05 1e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fc 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600" dirty="0" smtClean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smtClean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rgbClr val="00B05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02 00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83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6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18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05 86 c5 02 da a3 00 64 d5 00 95 01 00 26 5b 00 6c c7 00 77 31 00 10 3e 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04 33 </a:t>
            </a:r>
            <a:r>
              <a:rPr lang="en-US" altLang="ja-JP" sz="1600" dirty="0">
                <a:solidFill>
                  <a:srgbClr val="C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05 33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ab 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aa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rgbClr val="00B05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02 00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83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6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18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09 b3 d0 12 28 ae 04 0a 2e 01 ac 99 01 5c 99 01 78 d2 02 1a 79 02 0e c0 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04 30 </a:t>
            </a:r>
            <a:r>
              <a:rPr lang="en-US" altLang="ja-JP" sz="1600" dirty="0">
                <a:solidFill>
                  <a:srgbClr val="C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05 32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5b 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aa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rgbClr val="00B05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02 00 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83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bg1">
                    <a:lumMod val="6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18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u="sng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09 e1 07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0a 8c 10 </a:t>
            </a:r>
            <a:r>
              <a:rPr lang="en-US" altLang="ja-JP" sz="1600" u="sng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01 55 f1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01 2d 7d </a:t>
            </a:r>
            <a:r>
              <a:rPr lang="en-US" altLang="ja-JP" sz="1600" u="sng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00 68 </a:t>
            </a:r>
            <a:r>
              <a:rPr lang="en-US" altLang="ja-JP" sz="1600" u="sng" dirty="0" err="1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fe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00 98 28 </a:t>
            </a:r>
            <a:r>
              <a:rPr lang="en-US" altLang="ja-JP" sz="1600" u="sng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00 93 </a:t>
            </a:r>
            <a:r>
              <a:rPr lang="en-US" altLang="ja-JP" sz="1600" u="sng" dirty="0" err="1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cf</a:t>
            </a:r>
            <a:r>
              <a:rPr lang="en-US" altLang="ja-JP" sz="1600" dirty="0">
                <a:solidFill>
                  <a:schemeClr val="accent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00 7d 8e </a:t>
            </a:r>
            <a:r>
              <a:rPr lang="en-US" altLang="ja-JP" sz="1600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04 26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rgbClr val="C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05 1a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fd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</a:p>
          <a:p>
            <a:endParaRPr kumimoji="1" lang="en-US" altLang="ja-JP" sz="16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ja-JP" altLang="en-US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4880" y="1016145"/>
            <a:ext cx="3765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altLang="ja-JP" sz="1600" dirty="0" smtClean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 </a:t>
            </a:r>
            <a:r>
              <a:rPr lang="fi-FI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aa 04</a:t>
            </a:r>
            <a:r>
              <a:rPr lang="fi-FI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fi-FI" altLang="ja-JP" sz="1600" u="sng" dirty="0">
                <a:solidFill>
                  <a:srgbClr val="C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80</a:t>
            </a:r>
            <a:r>
              <a:rPr lang="fi-FI" altLang="ja-JP" sz="1600" u="sng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02 </a:t>
            </a:r>
            <a:r>
              <a:rPr lang="fi-FI" altLang="ja-JP" sz="1600" u="sng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00 25</a:t>
            </a:r>
            <a:r>
              <a:rPr lang="fi-FI" altLang="ja-JP" sz="1600" dirty="0">
                <a:solidFill>
                  <a:schemeClr val="accent2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fi-FI" altLang="ja-JP" sz="1600" dirty="0">
                <a:solidFill>
                  <a:schemeClr val="bg1">
                    <a:lumMod val="7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58</a:t>
            </a:r>
            <a:endParaRPr kumimoji="1" lang="ja-JP" altLang="en-US" sz="1600" dirty="0">
              <a:solidFill>
                <a:schemeClr val="bg1">
                  <a:lumMod val="75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cxnSp>
        <p:nvCxnSpPr>
          <p:cNvPr id="7" name="直線コネクタ 6"/>
          <p:cNvCxnSpPr/>
          <p:nvPr/>
        </p:nvCxnSpPr>
        <p:spPr>
          <a:xfrm>
            <a:off x="1117582" y="1619915"/>
            <a:ext cx="9766041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117582" y="5442356"/>
            <a:ext cx="9766041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0240612" y="5426467"/>
            <a:ext cx="6880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solidFill>
                  <a:schemeClr val="accent1"/>
                </a:solidFill>
              </a:rPr>
              <a:t>0x20 bytes</a:t>
            </a:r>
            <a:endParaRPr kumimoji="1" lang="ja-JP" altLang="en-US" sz="900" dirty="0">
              <a:solidFill>
                <a:schemeClr val="accent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 flipH="1">
            <a:off x="2640072" y="1054264"/>
            <a:ext cx="1061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>
                <a:solidFill>
                  <a:schemeClr val="accent4">
                    <a:lumMod val="75000"/>
                  </a:schemeClr>
                </a:solidFill>
              </a:rPr>
              <a:t>← </a:t>
            </a:r>
            <a:r>
              <a:rPr lang="en-US" altLang="ja-JP" sz="1100" dirty="0" smtClean="0">
                <a:solidFill>
                  <a:schemeClr val="accent4">
                    <a:lumMod val="75000"/>
                  </a:schemeClr>
                </a:solidFill>
              </a:rPr>
              <a:t>RAW Data</a:t>
            </a:r>
            <a:endParaRPr kumimoji="1" lang="ja-JP" alt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969796" y="214534"/>
            <a:ext cx="2919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solidFill>
                  <a:srgbClr val="00B050"/>
                </a:solidFill>
              </a:rPr>
              <a:t>・</a:t>
            </a:r>
            <a:r>
              <a:rPr lang="en-US" altLang="ja-JP" sz="800" dirty="0" smtClean="0">
                <a:solidFill>
                  <a:srgbClr val="00B050"/>
                </a:solidFill>
              </a:rPr>
              <a:t>0x02 : POOR_SIGNAL Quality (0-255), 200</a:t>
            </a:r>
            <a:r>
              <a:rPr lang="ja-JP" altLang="en-US" sz="800" dirty="0" smtClean="0">
                <a:solidFill>
                  <a:srgbClr val="00B050"/>
                </a:solidFill>
              </a:rPr>
              <a:t>は肌に密着していない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969796" y="429978"/>
            <a:ext cx="1710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solidFill>
                  <a:schemeClr val="accent5"/>
                </a:solidFill>
              </a:rPr>
              <a:t>・</a:t>
            </a:r>
            <a:r>
              <a:rPr lang="en-US" altLang="ja-JP" sz="800" dirty="0" smtClean="0">
                <a:solidFill>
                  <a:schemeClr val="accent5"/>
                </a:solidFill>
              </a:rPr>
              <a:t>0x83 </a:t>
            </a:r>
            <a:r>
              <a:rPr lang="en-US" altLang="ja-JP" sz="800" dirty="0">
                <a:solidFill>
                  <a:schemeClr val="accent5"/>
                </a:solidFill>
              </a:rPr>
              <a:t>: </a:t>
            </a:r>
            <a:r>
              <a:rPr lang="en-US" altLang="ja-JP" sz="800" dirty="0" smtClean="0">
                <a:solidFill>
                  <a:schemeClr val="accent5"/>
                </a:solidFill>
              </a:rPr>
              <a:t>ASIC_EEG_POWER (24bytes)</a:t>
            </a:r>
            <a:endParaRPr kumimoji="1" lang="ja-JP" altLang="en-US" sz="800" dirty="0">
              <a:solidFill>
                <a:schemeClr val="accent5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969796" y="667650"/>
            <a:ext cx="17508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solidFill>
                  <a:schemeClr val="accent2">
                    <a:lumMod val="75000"/>
                  </a:schemeClr>
                </a:solidFill>
              </a:rPr>
              <a:t>・</a:t>
            </a:r>
            <a:r>
              <a:rPr lang="en-US" altLang="ja-JP" sz="800" dirty="0" smtClean="0">
                <a:solidFill>
                  <a:schemeClr val="accent2">
                    <a:lumMod val="75000"/>
                  </a:schemeClr>
                </a:solidFill>
              </a:rPr>
              <a:t>0x04 </a:t>
            </a:r>
            <a:r>
              <a:rPr lang="en-US" altLang="ja-JP" sz="800" dirty="0">
                <a:solidFill>
                  <a:schemeClr val="accent2">
                    <a:lumMod val="75000"/>
                  </a:schemeClr>
                </a:solidFill>
              </a:rPr>
              <a:t>: ATTENTION </a:t>
            </a:r>
            <a:r>
              <a:rPr lang="en-US" altLang="ja-JP" sz="800" dirty="0" err="1">
                <a:solidFill>
                  <a:schemeClr val="accent2">
                    <a:lumMod val="75000"/>
                  </a:schemeClr>
                </a:solidFill>
              </a:rPr>
              <a:t>eSense</a:t>
            </a:r>
            <a:r>
              <a:rPr lang="en-US" altLang="ja-JP" sz="800" dirty="0">
                <a:solidFill>
                  <a:schemeClr val="accent2">
                    <a:lumMod val="75000"/>
                  </a:schemeClr>
                </a:solidFill>
              </a:rPr>
              <a:t> (0 to 100)</a:t>
            </a:r>
            <a:endParaRPr kumimoji="1" lang="ja-JP" alt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969796" y="883094"/>
            <a:ext cx="1789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solidFill>
                  <a:srgbClr val="C00000"/>
                </a:solidFill>
              </a:rPr>
              <a:t>・</a:t>
            </a:r>
            <a:r>
              <a:rPr lang="en-US" altLang="ja-JP" sz="800" dirty="0" smtClean="0">
                <a:solidFill>
                  <a:srgbClr val="C00000"/>
                </a:solidFill>
              </a:rPr>
              <a:t>0x05 </a:t>
            </a:r>
            <a:r>
              <a:rPr lang="en-US" altLang="ja-JP" sz="800" dirty="0">
                <a:solidFill>
                  <a:srgbClr val="C00000"/>
                </a:solidFill>
              </a:rPr>
              <a:t>: MEDITATION </a:t>
            </a:r>
            <a:r>
              <a:rPr lang="en-US" altLang="ja-JP" sz="800" dirty="0" err="1">
                <a:solidFill>
                  <a:srgbClr val="C00000"/>
                </a:solidFill>
              </a:rPr>
              <a:t>eSense</a:t>
            </a:r>
            <a:r>
              <a:rPr lang="en-US" altLang="ja-JP" sz="800" dirty="0">
                <a:solidFill>
                  <a:srgbClr val="C00000"/>
                </a:solidFill>
              </a:rPr>
              <a:t> (0 to 100)</a:t>
            </a:r>
            <a:endParaRPr kumimoji="1" lang="ja-JP" altLang="en-US" sz="800" dirty="0">
              <a:solidFill>
                <a:srgbClr val="C00000"/>
              </a:solidFill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2361663" y="1489935"/>
            <a:ext cx="895740" cy="411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3307166" y="1489935"/>
            <a:ext cx="858418" cy="411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4215347" y="1489935"/>
            <a:ext cx="858418" cy="411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5117303" y="1489935"/>
            <a:ext cx="858418" cy="411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/>
        </p:nvSpPr>
        <p:spPr>
          <a:xfrm>
            <a:off x="6031699" y="1489935"/>
            <a:ext cx="858418" cy="411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6946095" y="1489935"/>
            <a:ext cx="858418" cy="411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7857381" y="1489935"/>
            <a:ext cx="858418" cy="411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/>
        </p:nvSpPr>
        <p:spPr>
          <a:xfrm>
            <a:off x="8768683" y="1489935"/>
            <a:ext cx="858418" cy="4119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375519" y="559241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delta </a:t>
            </a:r>
            <a:r>
              <a:rPr lang="en-US" altLang="ja-JP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(0.5 - 2.75Hz</a:t>
            </a:r>
            <a:r>
              <a:rPr lang="en-US" altLang="ja-JP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kumimoji="1" lang="ja-JP" altLang="en-US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90208" y="556098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theta (3.5 - 6.75Hz</a:t>
            </a:r>
            <a:r>
              <a:rPr lang="en-US" altLang="ja-JP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kumimoji="1" lang="ja-JP" altLang="en-US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09172" y="55924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low-alpha (7.5 - 9.25Hz)</a:t>
            </a:r>
            <a:endParaRPr kumimoji="1" lang="ja-JP" altLang="en-US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140333" y="5560980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high-alpha (10 - 11.75Hz</a:t>
            </a:r>
            <a:r>
              <a:rPr lang="en-US" altLang="ja-JP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kumimoji="1" lang="ja-JP" altLang="en-US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444663" y="55924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low-beta (13 - 16.75Hz</a:t>
            </a:r>
            <a:r>
              <a:rPr lang="en-US" altLang="ja-JP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kumimoji="1" lang="ja-JP" altLang="en-US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943896" y="5560980"/>
            <a:ext cx="1455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high-beta (18 - 29.75Hz</a:t>
            </a:r>
            <a:r>
              <a:rPr lang="en-US" altLang="ja-JP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kumimoji="1" lang="ja-JP" altLang="en-US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182604" y="5592415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low-gamma (31 - 39.75Hz</a:t>
            </a:r>
            <a:r>
              <a:rPr lang="en-US" altLang="ja-JP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kumimoji="1" lang="ja-JP" altLang="en-US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794832" y="5560980"/>
            <a:ext cx="1455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↑</a:t>
            </a:r>
            <a:endParaRPr lang="en-US" altLang="ja-JP" sz="8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mid-gamma (41 - 49.75Hz</a:t>
            </a:r>
            <a:r>
              <a:rPr lang="en-US" altLang="ja-JP" sz="8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kumimoji="1" lang="ja-JP" altLang="en-US" sz="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83730" y="142253"/>
            <a:ext cx="6653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err="1" smtClean="0"/>
              <a:t>Mindwave</a:t>
            </a:r>
            <a:r>
              <a:rPr lang="en-US" altLang="ja-JP" sz="2800" b="1" dirty="0" smtClean="0"/>
              <a:t> Mobile 2 : </a:t>
            </a:r>
            <a:r>
              <a:rPr lang="ja-JP" altLang="en-US" sz="2800" dirty="0" smtClean="0"/>
              <a:t>データ</a:t>
            </a:r>
            <a:r>
              <a:rPr kumimoji="1" lang="ja-JP" altLang="en-US" sz="2800" dirty="0" smtClean="0"/>
              <a:t>パケット</a:t>
            </a:r>
            <a:r>
              <a:rPr lang="ja-JP" altLang="en-US" sz="2800" dirty="0" smtClean="0"/>
              <a:t>具体</a:t>
            </a:r>
            <a:r>
              <a:rPr lang="ja-JP" altLang="en-US" sz="2800" dirty="0"/>
              <a:t>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570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4900" y="87085"/>
            <a:ext cx="657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EEG : 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Electroencephalography</a:t>
            </a:r>
          </a:p>
          <a:p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⇒ 脳波　</a:t>
            </a:r>
            <a:r>
              <a:rPr lang="en-US" altLang="ja-JP" dirty="0"/>
              <a:t> </a:t>
            </a: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en.wikipedia.org/wiki/Electroencephalography</a:t>
            </a:r>
            <a:r>
              <a:rPr lang="ja-JP" altLang="en-US" dirty="0" smtClean="0"/>
              <a:t>　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4900" y="1784424"/>
            <a:ext cx="12117100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ATTENTION </a:t>
            </a:r>
            <a:r>
              <a:rPr lang="en-US" altLang="ja-JP" b="1" dirty="0" err="1"/>
              <a:t>eSense</a:t>
            </a:r>
            <a:endParaRPr lang="en-US" altLang="ja-JP" b="1" dirty="0"/>
          </a:p>
          <a:p>
            <a:r>
              <a:rPr lang="en-US" altLang="ja-JP" sz="1400" dirty="0"/>
              <a:t>This unsigned one-byte value reports the current </a:t>
            </a:r>
            <a:r>
              <a:rPr lang="en-US" altLang="ja-JP" sz="1400" dirty="0" err="1"/>
              <a:t>eSense</a:t>
            </a:r>
            <a:r>
              <a:rPr lang="en-US" altLang="ja-JP" sz="1400" dirty="0"/>
              <a:t> Attention meter of the user, which indicates the intensity of a user's level of mental “focus” or “attention”, </a:t>
            </a:r>
            <a:endParaRPr lang="en-US" altLang="ja-JP" sz="1400" dirty="0" smtClean="0"/>
          </a:p>
          <a:p>
            <a:r>
              <a:rPr lang="en-US" altLang="ja-JP" sz="1400" dirty="0" smtClean="0"/>
              <a:t>such </a:t>
            </a:r>
            <a:r>
              <a:rPr lang="en-US" altLang="ja-JP" sz="1400" dirty="0"/>
              <a:t>as that which occurs during intense concentration and directed (but stable) mental activity. </a:t>
            </a:r>
            <a:endParaRPr lang="en-US" altLang="ja-JP" sz="1400" dirty="0" smtClean="0"/>
          </a:p>
          <a:p>
            <a:r>
              <a:rPr lang="en-US" altLang="ja-JP" sz="1400" dirty="0" smtClean="0"/>
              <a:t>Its </a:t>
            </a:r>
            <a:r>
              <a:rPr lang="en-US" altLang="ja-JP" sz="1400" dirty="0"/>
              <a:t>value ranges from 0 to 100. Distractions, wandering thoughts, lack of focus, or anxiety may lower the Attention meter levels. </a:t>
            </a:r>
            <a:endParaRPr lang="en-US" altLang="ja-JP" sz="1400" dirty="0" smtClean="0"/>
          </a:p>
          <a:p>
            <a:r>
              <a:rPr lang="en-US" altLang="ja-JP" sz="1400" dirty="0" smtClean="0"/>
              <a:t>See</a:t>
            </a:r>
            <a:r>
              <a:rPr lang="en-US" altLang="ja-JP" sz="1400" dirty="0"/>
              <a:t> </a:t>
            </a:r>
            <a:r>
              <a:rPr lang="en-US" altLang="ja-JP" sz="1400" dirty="0" err="1">
                <a:hlinkClick r:id="rId3" tooltip="thinkgear_communications_protocol ↵"/>
              </a:rPr>
              <a:t>eSense</a:t>
            </a:r>
            <a:r>
              <a:rPr lang="en-US" altLang="ja-JP" sz="1400" dirty="0">
                <a:hlinkClick r:id="rId3" tooltip="thinkgear_communications_protocol ↵"/>
              </a:rPr>
              <a:t>(tm) Meters</a:t>
            </a:r>
            <a:r>
              <a:rPr lang="en-US" altLang="ja-JP" sz="1400" dirty="0"/>
              <a:t> above for details about interpreting </a:t>
            </a:r>
            <a:r>
              <a:rPr lang="en-US" altLang="ja-JP" sz="1400" dirty="0" err="1"/>
              <a:t>eSense</a:t>
            </a:r>
            <a:r>
              <a:rPr lang="en-US" altLang="ja-JP" sz="1400" dirty="0"/>
              <a:t> levels in </a:t>
            </a:r>
            <a:r>
              <a:rPr lang="en-US" altLang="ja-JP" sz="1400" dirty="0" smtClean="0"/>
              <a:t>general.</a:t>
            </a:r>
          </a:p>
          <a:p>
            <a:r>
              <a:rPr lang="en-US" altLang="ja-JP" sz="1400" dirty="0" smtClean="0"/>
              <a:t>By </a:t>
            </a:r>
            <a:r>
              <a:rPr lang="en-US" altLang="ja-JP" sz="1400" dirty="0"/>
              <a:t>default, output of this Data Value is enabled. It is typically output once a second</a:t>
            </a:r>
            <a:r>
              <a:rPr lang="en-US" altLang="ja-JP" sz="1400" dirty="0" smtClean="0"/>
              <a:t>.</a:t>
            </a:r>
          </a:p>
          <a:p>
            <a:endParaRPr lang="en-US" altLang="ja-JP" sz="1400" dirty="0" smtClean="0"/>
          </a:p>
          <a:p>
            <a:endParaRPr lang="en-US" altLang="ja-JP" sz="1400" dirty="0" smtClean="0"/>
          </a:p>
          <a:p>
            <a:endParaRPr lang="en-US" altLang="ja-JP" sz="1400" dirty="0"/>
          </a:p>
          <a:p>
            <a:r>
              <a:rPr lang="en-US" altLang="ja-JP" b="1" dirty="0"/>
              <a:t>MEDITATION </a:t>
            </a:r>
            <a:r>
              <a:rPr lang="en-US" altLang="ja-JP" b="1" dirty="0" err="1"/>
              <a:t>eSense</a:t>
            </a:r>
            <a:endParaRPr lang="en-US" altLang="ja-JP" b="1" dirty="0"/>
          </a:p>
          <a:p>
            <a:r>
              <a:rPr lang="en-US" altLang="ja-JP" sz="1400" dirty="0"/>
              <a:t>This unsigned one-byte value reports the current </a:t>
            </a:r>
            <a:r>
              <a:rPr lang="en-US" altLang="ja-JP" sz="1400" dirty="0" err="1"/>
              <a:t>eSense</a:t>
            </a:r>
            <a:r>
              <a:rPr lang="en-US" altLang="ja-JP" sz="1400" dirty="0"/>
              <a:t> Meditation meter of the user, which indicates the level of a user's mental “calmness” or “relaxation”. </a:t>
            </a:r>
            <a:endParaRPr lang="en-US" altLang="ja-JP" sz="1400" dirty="0" smtClean="0"/>
          </a:p>
          <a:p>
            <a:r>
              <a:rPr lang="en-US" altLang="ja-JP" sz="1400" dirty="0" smtClean="0"/>
              <a:t>Its </a:t>
            </a:r>
            <a:r>
              <a:rPr lang="en-US" altLang="ja-JP" sz="1400" dirty="0"/>
              <a:t>value ranges from 0 to 100. </a:t>
            </a:r>
            <a:endParaRPr lang="en-US" altLang="ja-JP" sz="1400" dirty="0" smtClean="0"/>
          </a:p>
          <a:p>
            <a:endParaRPr lang="en-US" altLang="ja-JP" sz="1400" dirty="0" smtClean="0"/>
          </a:p>
          <a:p>
            <a:r>
              <a:rPr lang="en-US" altLang="ja-JP" sz="1400" dirty="0" smtClean="0"/>
              <a:t>Note </a:t>
            </a:r>
            <a:r>
              <a:rPr lang="en-US" altLang="ja-JP" sz="1400" dirty="0"/>
              <a:t>that Meditation is a measure of a person's mental levels, not physical levels, </a:t>
            </a:r>
            <a:endParaRPr lang="en-US" altLang="ja-JP" sz="1400" dirty="0" smtClean="0"/>
          </a:p>
          <a:p>
            <a:r>
              <a:rPr lang="en-US" altLang="ja-JP" sz="1400" dirty="0" smtClean="0"/>
              <a:t>so </a:t>
            </a:r>
            <a:r>
              <a:rPr lang="en-US" altLang="ja-JP" sz="1400" dirty="0"/>
              <a:t>simply relaxing all the muscles of the body may not immediately result in a heightened Meditation level. </a:t>
            </a:r>
            <a:endParaRPr lang="en-US" altLang="ja-JP" sz="1400" dirty="0" smtClean="0"/>
          </a:p>
          <a:p>
            <a:r>
              <a:rPr lang="en-US" altLang="ja-JP" sz="1400" dirty="0" smtClean="0"/>
              <a:t>However</a:t>
            </a:r>
            <a:r>
              <a:rPr lang="en-US" altLang="ja-JP" sz="1400" dirty="0"/>
              <a:t>, for most people in most normal circumstances, relaxing the body often helps the mind to relax as well. </a:t>
            </a:r>
            <a:endParaRPr lang="en-US" altLang="ja-JP" sz="1400" dirty="0" smtClean="0"/>
          </a:p>
          <a:p>
            <a:r>
              <a:rPr lang="en-US" altLang="ja-JP" sz="1400" dirty="0" smtClean="0"/>
              <a:t>Meditation </a:t>
            </a:r>
            <a:r>
              <a:rPr lang="en-US" altLang="ja-JP" sz="1400" dirty="0"/>
              <a:t>is related to reduced activity by the active mental processes in the brain, </a:t>
            </a:r>
            <a:endParaRPr lang="en-US" altLang="ja-JP" sz="1400" dirty="0" smtClean="0"/>
          </a:p>
          <a:p>
            <a:r>
              <a:rPr lang="en-US" altLang="ja-JP" sz="1400" dirty="0" smtClean="0"/>
              <a:t>and </a:t>
            </a:r>
            <a:r>
              <a:rPr lang="en-US" altLang="ja-JP" sz="1400" dirty="0"/>
              <a:t>it has long been an observed effect that closing one's eyes turns off the mental activities which process images from the eyes, </a:t>
            </a:r>
            <a:endParaRPr lang="en-US" altLang="ja-JP" sz="1400" dirty="0" smtClean="0"/>
          </a:p>
          <a:p>
            <a:r>
              <a:rPr lang="en-US" altLang="ja-JP" sz="1400" dirty="0" smtClean="0"/>
              <a:t>so </a:t>
            </a:r>
            <a:r>
              <a:rPr lang="en-US" altLang="ja-JP" sz="1400" dirty="0"/>
              <a:t>closing the eyes is often an effective method for increasing the Meditation meter level. </a:t>
            </a:r>
            <a:endParaRPr lang="en-US" altLang="ja-JP" sz="1400" dirty="0" smtClean="0"/>
          </a:p>
          <a:p>
            <a:r>
              <a:rPr lang="en-US" altLang="ja-JP" sz="1400" dirty="0" smtClean="0"/>
              <a:t>Distractions</a:t>
            </a:r>
            <a:r>
              <a:rPr lang="en-US" altLang="ja-JP" sz="1400" dirty="0"/>
              <a:t>, wandering thoughts, anxiety, agitation, and sensory stimuli may lower the Meditation meter levels. </a:t>
            </a:r>
            <a:endParaRPr lang="en-US" altLang="ja-JP" sz="1400" dirty="0" smtClean="0"/>
          </a:p>
          <a:p>
            <a:r>
              <a:rPr lang="en-US" altLang="ja-JP" sz="1400" dirty="0" smtClean="0"/>
              <a:t>See </a:t>
            </a:r>
            <a:r>
              <a:rPr lang="en-US" altLang="ja-JP" sz="1400" dirty="0"/>
              <a:t>“</a:t>
            </a:r>
            <a:r>
              <a:rPr lang="en-US" altLang="ja-JP" sz="1400" dirty="0" err="1"/>
              <a:t>eSense</a:t>
            </a:r>
            <a:r>
              <a:rPr lang="en-US" altLang="ja-JP" sz="1400" dirty="0"/>
              <a:t> Meters” above for details about interpreting </a:t>
            </a:r>
            <a:r>
              <a:rPr lang="en-US" altLang="ja-JP" sz="1400" dirty="0" err="1"/>
              <a:t>eSense</a:t>
            </a:r>
            <a:r>
              <a:rPr lang="en-US" altLang="ja-JP" sz="1400" dirty="0"/>
              <a:t> levels in general.</a:t>
            </a:r>
          </a:p>
          <a:p>
            <a:r>
              <a:rPr lang="en-US" altLang="ja-JP" sz="1400" dirty="0"/>
              <a:t>By default, output of this Data Value is enabled. It is typically output once a second</a:t>
            </a:r>
            <a:r>
              <a:rPr lang="en-US" altLang="ja-JP" sz="1400" dirty="0" smtClean="0"/>
              <a:t>.</a:t>
            </a:r>
            <a:endParaRPr lang="en-US" altLang="ja-JP" sz="1400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74900" y="1517516"/>
            <a:ext cx="118771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45" y="2266469"/>
            <a:ext cx="6785654" cy="447424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286345" y="1057568"/>
            <a:ext cx="6734622" cy="1067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4172" y="311020"/>
            <a:ext cx="779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新版 脳波の旅への誘い 第</a:t>
            </a:r>
            <a:r>
              <a:rPr lang="en-US" altLang="ja-JP" sz="2000" b="1" dirty="0"/>
              <a:t>2</a:t>
            </a:r>
            <a:r>
              <a:rPr lang="ja-JP" altLang="en-US" sz="2000" b="1" dirty="0" smtClean="0"/>
              <a:t>版   </a:t>
            </a:r>
            <a:r>
              <a:rPr lang="en-US" altLang="ja-JP" sz="2000" b="1" dirty="0"/>
              <a:t>‐</a:t>
            </a:r>
            <a:r>
              <a:rPr lang="ja-JP" altLang="en-US" sz="2000" b="1" dirty="0"/>
              <a:t>楽しく学べるわかりやすい脳波入門</a:t>
            </a:r>
            <a:r>
              <a:rPr lang="en-US" altLang="ja-JP" sz="2000" b="1" dirty="0"/>
              <a:t>‐ </a:t>
            </a:r>
          </a:p>
        </p:txBody>
      </p:sp>
      <p:pic>
        <p:nvPicPr>
          <p:cNvPr id="1026" name="Picture 2" descr="https://images-na.ssl-images-amazon.com/images/I/4147046TKJ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1" y="982493"/>
            <a:ext cx="3701077" cy="547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564819" y="627914"/>
            <a:ext cx="4439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5"/>
              </a:rPr>
              <a:t>https://</a:t>
            </a:r>
            <a:r>
              <a:rPr lang="en-US" altLang="ja-JP" dirty="0" smtClean="0">
                <a:hlinkClick r:id="rId5"/>
              </a:rPr>
              <a:t>www.amazon.co.jp/dp/4791105990</a:t>
            </a:r>
            <a:r>
              <a:rPr lang="ja-JP" altLang="en-US" dirty="0"/>
              <a:t>　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758365" y="305124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(</a:t>
            </a:r>
            <a:r>
              <a:rPr lang="en-US" altLang="ja-JP" dirty="0" smtClean="0"/>
              <a:t>2006/4/24)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5380168" y="1145666"/>
            <a:ext cx="6546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質疑応答の形式で、脳波の初歩からわかりやすく解説。従来の教科書にあるような難解な脳波用語につまずくことなく、読み終わると、脳波に関する知識をひと通り理解でき、初心者でもすぐに脳波を読むことができるようになる。脳波の基礎から、脳波を見るコツ、いろいろな波形の紹介、最新トピックスなどが満載の脳波入門書。大好評につき、この度大改訂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!</a:t>
            </a:r>
            <a:endParaRPr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557711" y="6084650"/>
            <a:ext cx="346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6"/>
              </a:rPr>
              <a:t>https://ja.wikipedia.org/wiki/</a:t>
            </a:r>
            <a:r>
              <a:rPr lang="ja-JP" altLang="en-US" dirty="0" smtClean="0">
                <a:hlinkClick r:id="rId6"/>
              </a:rPr>
              <a:t>脳波</a:t>
            </a:r>
            <a:r>
              <a:rPr lang="ja-JP" altLang="en-US" dirty="0" smtClean="0"/>
              <a:t> 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9244040" y="6477864"/>
            <a:ext cx="275107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dirty="0">
                <a:hlinkClick r:id="rId7"/>
              </a:rPr>
              <a:t>https://en.wikipedia.org/wiki/Electroencephalography</a:t>
            </a:r>
            <a:endParaRPr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30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84" y="3224871"/>
            <a:ext cx="4306123" cy="3149585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1051249" y="1984911"/>
            <a:ext cx="7949683" cy="4751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74172" y="230155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人間の体には、何らかの電気活動がある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9837" y="754024"/>
            <a:ext cx="67501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・心臓の電気活動  ⇒ 心電図 </a:t>
            </a:r>
            <a:r>
              <a:rPr lang="en-US" altLang="ja-JP" sz="2000" dirty="0"/>
              <a:t>(Electrocardiography, </a:t>
            </a:r>
            <a:r>
              <a:rPr lang="en-US" altLang="ja-JP" sz="2000" dirty="0" smtClean="0"/>
              <a:t>ECG / EKG)</a:t>
            </a:r>
            <a:endParaRPr lang="en-US" altLang="ja-JP" sz="2000" dirty="0"/>
          </a:p>
          <a:p>
            <a:r>
              <a:rPr kumimoji="1" lang="ja-JP" altLang="en-US" sz="2000" dirty="0" smtClean="0"/>
              <a:t>・筋肉の電気活動  ⇒ 筋電図 </a:t>
            </a:r>
            <a:r>
              <a:rPr lang="en-US" altLang="ja-JP" sz="2000" dirty="0" smtClean="0"/>
              <a:t>(Electromyography, EMG)</a:t>
            </a:r>
          </a:p>
          <a:p>
            <a:r>
              <a:rPr lang="ja-JP" altLang="en-US" sz="2000" dirty="0" smtClean="0"/>
              <a:t>・脳の電気活動　　⇒ 脳波      </a:t>
            </a:r>
            <a:r>
              <a:rPr lang="en-US" altLang="ja-JP" sz="2000" dirty="0"/>
              <a:t>(Electroencephalography, </a:t>
            </a:r>
            <a:r>
              <a:rPr lang="en-US" altLang="ja-JP" sz="2000" dirty="0" smtClean="0"/>
              <a:t>EEG)</a:t>
            </a:r>
            <a:endParaRPr kumimoji="1" lang="ja-JP" altLang="en-US" sz="2000" dirty="0"/>
          </a:p>
        </p:txBody>
      </p:sp>
      <p:sp>
        <p:nvSpPr>
          <p:cNvPr id="4" name="正方形/長方形 3"/>
          <p:cNvSpPr/>
          <p:nvPr/>
        </p:nvSpPr>
        <p:spPr>
          <a:xfrm>
            <a:off x="559836" y="1412032"/>
            <a:ext cx="6750182" cy="311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右矢印 4"/>
          <p:cNvSpPr/>
          <p:nvPr/>
        </p:nvSpPr>
        <p:spPr>
          <a:xfrm>
            <a:off x="7209453" y="1482002"/>
            <a:ext cx="335902" cy="17108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45355" y="1382876"/>
            <a:ext cx="282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C00000"/>
                </a:solidFill>
              </a:rPr>
              <a:t>頭に電極を</a:t>
            </a:r>
            <a:r>
              <a:rPr lang="ja-JP" altLang="en-US" dirty="0" smtClean="0">
                <a:solidFill>
                  <a:srgbClr val="C00000"/>
                </a:solidFill>
              </a:rPr>
              <a:t>付けて測定する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13455" y="2026112"/>
            <a:ext cx="518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International 10–20 </a:t>
            </a:r>
            <a:r>
              <a:rPr lang="en-US" altLang="ja-JP" sz="2000" b="1" dirty="0" smtClean="0"/>
              <a:t>system (</a:t>
            </a:r>
            <a:r>
              <a:rPr lang="ja-JP" altLang="en-US" sz="2000" b="1" dirty="0" smtClean="0"/>
              <a:t>国際</a:t>
            </a:r>
            <a:r>
              <a:rPr lang="en-US" altLang="ja-JP" sz="2000" b="1" dirty="0" smtClean="0"/>
              <a:t>10-20</a:t>
            </a:r>
            <a:r>
              <a:rPr lang="ja-JP" altLang="en-US" sz="2000" b="1" dirty="0" smtClean="0"/>
              <a:t>電極法</a:t>
            </a:r>
            <a:r>
              <a:rPr lang="en-US" altLang="ja-JP" sz="2000" b="1" dirty="0"/>
              <a:t>)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5810" y="2396074"/>
            <a:ext cx="6841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 19</a:t>
            </a:r>
            <a:r>
              <a:rPr kumimoji="1" lang="ja-JP" altLang="en-US" dirty="0" smtClean="0"/>
              <a:t>個の場所が決められており、</a:t>
            </a:r>
            <a:r>
              <a:rPr lang="ja-JP" altLang="en-US" dirty="0" smtClean="0"/>
              <a:t>通常は以下の箇所に電極をつける</a:t>
            </a:r>
            <a:endParaRPr lang="en-US" altLang="ja-JP" dirty="0" smtClean="0"/>
          </a:p>
          <a:p>
            <a:r>
              <a:rPr lang="en-US" altLang="ja-JP" sz="1400" dirty="0"/>
              <a:t> </a:t>
            </a:r>
            <a:r>
              <a:rPr lang="en-US" altLang="ja-JP" sz="1400" dirty="0" smtClean="0"/>
              <a:t>  </a:t>
            </a:r>
            <a:r>
              <a:rPr lang="ja-JP" altLang="en-US" sz="1400" dirty="0" smtClean="0"/>
              <a:t>→ 奇数は左側、偶数は右側</a:t>
            </a:r>
            <a:endParaRPr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51909" y="3019427"/>
            <a:ext cx="24240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　</a:t>
            </a:r>
            <a:r>
              <a:rPr lang="ja-JP" altLang="en-US" dirty="0" smtClean="0"/>
              <a:t>・</a:t>
            </a:r>
            <a:r>
              <a:rPr kumimoji="1" lang="ja-JP" altLang="en-US" dirty="0" smtClean="0"/>
              <a:t>前頭極部  </a:t>
            </a:r>
            <a:r>
              <a:rPr kumimoji="1" lang="en-US" altLang="ja-JP" dirty="0" smtClean="0"/>
              <a:t>(Fp1, Fp2)</a:t>
            </a:r>
          </a:p>
          <a:p>
            <a:r>
              <a:rPr lang="en-US" altLang="ja-JP" dirty="0"/>
              <a:t> </a:t>
            </a:r>
            <a:r>
              <a:rPr lang="en-US" altLang="ja-JP" dirty="0" smtClean="0"/>
              <a:t>  </a:t>
            </a:r>
            <a:r>
              <a:rPr lang="ja-JP" altLang="en-US" dirty="0" smtClean="0"/>
              <a:t>・側頭前部  </a:t>
            </a:r>
            <a:r>
              <a:rPr lang="en-US" altLang="ja-JP" dirty="0" smtClean="0"/>
              <a:t>(F7, F8)</a:t>
            </a:r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・側頭中部  </a:t>
            </a:r>
            <a:r>
              <a:rPr kumimoji="1" lang="en-US" altLang="ja-JP" dirty="0" smtClean="0"/>
              <a:t>(T3, T4)</a:t>
            </a:r>
          </a:p>
          <a:p>
            <a:r>
              <a:rPr lang="ja-JP" altLang="en-US" dirty="0"/>
              <a:t>　</a:t>
            </a:r>
            <a:r>
              <a:rPr lang="ja-JP" altLang="en-US" dirty="0" smtClean="0"/>
              <a:t>・中心部      </a:t>
            </a:r>
            <a:r>
              <a:rPr lang="en-US" altLang="ja-JP" dirty="0" smtClean="0"/>
              <a:t>(C3, C4)</a:t>
            </a:r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・頭頂部      </a:t>
            </a:r>
            <a:r>
              <a:rPr lang="en-US" altLang="ja-JP" dirty="0" smtClean="0"/>
              <a:t>(P3, P4)</a:t>
            </a:r>
            <a:endParaRPr kumimoji="1"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  </a:t>
            </a:r>
            <a:r>
              <a:rPr lang="ja-JP" altLang="en-US" dirty="0" smtClean="0"/>
              <a:t>・後頭部      </a:t>
            </a:r>
            <a:r>
              <a:rPr lang="en-US" altLang="ja-JP" dirty="0" smtClean="0"/>
              <a:t>(O1, O2)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62" y="2862492"/>
            <a:ext cx="4166557" cy="372593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405810" y="4970076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※ </a:t>
            </a:r>
            <a:r>
              <a:rPr lang="ja-JP" altLang="en-US" dirty="0" smtClean="0"/>
              <a:t>基準</a:t>
            </a:r>
            <a:r>
              <a:rPr lang="ja-JP" altLang="en-US" dirty="0"/>
              <a:t>電極</a:t>
            </a:r>
            <a:r>
              <a:rPr lang="ja-JP" altLang="en-US" dirty="0" smtClean="0"/>
              <a:t>として耳たぶを使う</a:t>
            </a:r>
            <a:endParaRPr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→ 基準導出法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39222" y="578625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電極間</a:t>
            </a:r>
            <a:r>
              <a:rPr lang="ja-JP" altLang="en-US" dirty="0"/>
              <a:t>を</a:t>
            </a:r>
            <a:r>
              <a:rPr lang="ja-JP" altLang="en-US" dirty="0" smtClean="0"/>
              <a:t>組み合わせる</a:t>
            </a:r>
            <a:endParaRPr lang="en-US" altLang="ja-JP" dirty="0" smtClean="0"/>
          </a:p>
          <a:p>
            <a:r>
              <a:rPr lang="en-US" altLang="ja-JP" dirty="0" smtClean="0"/>
              <a:t>   </a:t>
            </a:r>
            <a:r>
              <a:rPr lang="ja-JP" altLang="en-US" dirty="0" smtClean="0"/>
              <a:t>→ 双極導出法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26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2/26/Spike-wav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566" y="3795989"/>
            <a:ext cx="2815240" cy="294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979712" y="1142142"/>
            <a:ext cx="9361715" cy="253509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521822" y="2545191"/>
            <a:ext cx="8412480" cy="320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636122" y="1851432"/>
            <a:ext cx="163068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3266802" y="1851432"/>
            <a:ext cx="163068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5439350" y="190898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α</a:t>
            </a:r>
            <a:r>
              <a:rPr kumimoji="1" lang="ja-JP" altLang="en-US" dirty="0" smtClean="0"/>
              <a:t>波</a:t>
            </a:r>
            <a:endParaRPr kumimoji="1" lang="en-US" altLang="ja-JP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183600" y="19089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δ</a:t>
            </a:r>
            <a:r>
              <a:rPr kumimoji="1" lang="ja-JP" altLang="en-US" dirty="0" smtClean="0"/>
              <a:t>波</a:t>
            </a:r>
            <a:endParaRPr kumimoji="1" lang="en-US" altLang="ja-JP" dirty="0" smtClean="0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4897482" y="1851432"/>
            <a:ext cx="163068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044186" y="190898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β</a:t>
            </a:r>
            <a:r>
              <a:rPr kumimoji="1" lang="ja-JP" altLang="en-US" dirty="0" smtClean="0"/>
              <a:t>波</a:t>
            </a:r>
            <a:endParaRPr kumimoji="1" lang="en-US" altLang="ja-JP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685286" y="190898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γ</a:t>
            </a:r>
            <a:r>
              <a:rPr kumimoji="1" lang="ja-JP" altLang="en-US" dirty="0" smtClean="0"/>
              <a:t>波</a:t>
            </a:r>
            <a:endParaRPr kumimoji="1" lang="en-US" altLang="ja-JP" dirty="0" smtClean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12677" y="191077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θ</a:t>
            </a:r>
            <a:r>
              <a:rPr kumimoji="1" lang="ja-JP" altLang="en-US" dirty="0" smtClean="0"/>
              <a:t>波</a:t>
            </a:r>
            <a:endParaRPr kumimoji="1" lang="en-US" altLang="ja-JP" dirty="0" smtClean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6498311" y="1851432"/>
            <a:ext cx="163068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8128991" y="1851432"/>
            <a:ext cx="1630680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2199630" y="2278316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 &lt; 4Hz</a:t>
            </a:r>
            <a:endParaRPr kumimoji="1" lang="ja-JP" altLang="en-US" sz="10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699666" y="227831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4Hz </a:t>
            </a:r>
            <a:r>
              <a:rPr kumimoji="1" lang="ja-JP" altLang="en-US" sz="1000" dirty="0" smtClean="0"/>
              <a:t>≦ </a:t>
            </a:r>
            <a:r>
              <a:rPr kumimoji="1" lang="en-US" altLang="ja-JP" sz="1000" dirty="0" smtClean="0"/>
              <a:t>8Hz</a:t>
            </a:r>
            <a:endParaRPr kumimoji="1" lang="ja-JP" altLang="en-US" sz="10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297484" y="2278315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8</a:t>
            </a:r>
            <a:r>
              <a:rPr kumimoji="1" lang="en-US" altLang="ja-JP" sz="1000" dirty="0" smtClean="0"/>
              <a:t>Hz </a:t>
            </a:r>
            <a:r>
              <a:rPr kumimoji="1" lang="ja-JP" altLang="en-US" sz="1000" dirty="0" smtClean="0"/>
              <a:t>≦ </a:t>
            </a:r>
            <a:r>
              <a:rPr lang="en-US" altLang="ja-JP" sz="1000" dirty="0" smtClean="0"/>
              <a:t>13</a:t>
            </a:r>
            <a:r>
              <a:rPr kumimoji="1" lang="en-US" altLang="ja-JP" sz="1000" dirty="0" smtClean="0"/>
              <a:t>Hz</a:t>
            </a:r>
            <a:endParaRPr kumimoji="1" lang="ja-JP" altLang="en-US" sz="10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865452" y="2280859"/>
            <a:ext cx="896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/>
              <a:t>13</a:t>
            </a:r>
            <a:r>
              <a:rPr kumimoji="1" lang="en-US" altLang="ja-JP" sz="1000" dirty="0" smtClean="0"/>
              <a:t>Hz </a:t>
            </a:r>
            <a:r>
              <a:rPr kumimoji="1" lang="ja-JP" altLang="en-US" sz="1000" dirty="0" smtClean="0"/>
              <a:t>≦ </a:t>
            </a:r>
            <a:r>
              <a:rPr lang="en-US" altLang="ja-JP" sz="1000" dirty="0" smtClean="0"/>
              <a:t>40</a:t>
            </a:r>
            <a:r>
              <a:rPr kumimoji="1" lang="en-US" altLang="ja-JP" sz="1000" dirty="0" smtClean="0"/>
              <a:t>Hz</a:t>
            </a:r>
            <a:endParaRPr kumimoji="1" lang="ja-JP" altLang="en-US" sz="1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8674065" y="2278315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/>
              <a:t>40</a:t>
            </a:r>
            <a:r>
              <a:rPr kumimoji="1" lang="en-US" altLang="ja-JP" sz="1000" dirty="0" smtClean="0"/>
              <a:t>Hz &lt;</a:t>
            </a:r>
            <a:endParaRPr kumimoji="1" lang="ja-JP" altLang="en-US" sz="10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9630" y="2582980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/>
              <a:t> &lt; 3Hz</a:t>
            </a:r>
            <a:endParaRPr kumimoji="1" lang="ja-JP" altLang="en-US" sz="1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685239" y="258298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/>
              <a:t>3</a:t>
            </a:r>
            <a:r>
              <a:rPr kumimoji="1" lang="en-US" altLang="ja-JP" sz="1000" dirty="0" smtClean="0"/>
              <a:t>Hz  </a:t>
            </a:r>
            <a:r>
              <a:rPr kumimoji="1" lang="ja-JP" altLang="en-US" sz="1000" dirty="0" smtClean="0"/>
              <a:t>～ </a:t>
            </a:r>
            <a:r>
              <a:rPr kumimoji="1" lang="en-US" altLang="ja-JP" sz="1000" dirty="0" smtClean="0"/>
              <a:t>7Hz</a:t>
            </a:r>
            <a:endParaRPr kumimoji="1" lang="ja-JP" altLang="en-US" sz="1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297484" y="2582980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/>
              <a:t>7</a:t>
            </a:r>
            <a:r>
              <a:rPr kumimoji="1" lang="en-US" altLang="ja-JP" sz="1000" dirty="0" smtClean="0"/>
              <a:t>Hz </a:t>
            </a:r>
            <a:r>
              <a:rPr lang="ja-JP" altLang="en-US" sz="1000" dirty="0" smtClean="0"/>
              <a:t>～</a:t>
            </a:r>
            <a:r>
              <a:rPr lang="ja-JP" altLang="en-US" sz="1000" dirty="0"/>
              <a:t> </a:t>
            </a:r>
            <a:r>
              <a:rPr lang="en-US" altLang="ja-JP" sz="1000" dirty="0" smtClean="0"/>
              <a:t>12</a:t>
            </a:r>
            <a:r>
              <a:rPr kumimoji="1" lang="en-US" altLang="ja-JP" sz="1000" dirty="0" smtClean="0"/>
              <a:t>Hz</a:t>
            </a:r>
            <a:endParaRPr kumimoji="1" lang="ja-JP" altLang="en-US" sz="10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8674065" y="2582980"/>
            <a:ext cx="5405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/>
              <a:t>3</a:t>
            </a:r>
            <a:r>
              <a:rPr lang="en-US" altLang="ja-JP" sz="1000" dirty="0" smtClean="0"/>
              <a:t>0</a:t>
            </a:r>
            <a:r>
              <a:rPr kumimoji="1" lang="en-US" altLang="ja-JP" sz="1000" dirty="0" smtClean="0"/>
              <a:t>Hz &lt;</a:t>
            </a:r>
            <a:endParaRPr kumimoji="1" lang="ja-JP" altLang="en-US" sz="1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865452" y="2582980"/>
            <a:ext cx="896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/>
              <a:t>12</a:t>
            </a:r>
            <a:r>
              <a:rPr kumimoji="1" lang="en-US" altLang="ja-JP" sz="1000" dirty="0" smtClean="0"/>
              <a:t>Hz </a:t>
            </a:r>
            <a:r>
              <a:rPr lang="ja-JP" altLang="en-US" sz="1000" dirty="0" smtClean="0"/>
              <a:t>～</a:t>
            </a:r>
            <a:r>
              <a:rPr lang="ja-JP" altLang="en-US" sz="1000" dirty="0"/>
              <a:t> </a:t>
            </a:r>
            <a:r>
              <a:rPr lang="en-US" altLang="ja-JP" sz="1000" dirty="0" smtClean="0"/>
              <a:t>30</a:t>
            </a:r>
            <a:r>
              <a:rPr kumimoji="1" lang="en-US" altLang="ja-JP" sz="1000" dirty="0" smtClean="0"/>
              <a:t>Hz</a:t>
            </a:r>
            <a:endParaRPr kumimoji="1" lang="ja-JP" altLang="en-US" sz="10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54688" y="165666"/>
            <a:ext cx="8980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/>
              <a:t>脳波 ：  </a:t>
            </a:r>
            <a:r>
              <a:rPr lang="ja-JP" altLang="en-US" sz="2800" dirty="0" smtClean="0"/>
              <a:t>サインウェーブの合成波 </a:t>
            </a:r>
            <a:r>
              <a:rPr lang="en-US" altLang="ja-JP" sz="2000" dirty="0" smtClean="0"/>
              <a:t>(</a:t>
            </a:r>
            <a:r>
              <a:rPr lang="ja-JP" altLang="en-US" sz="2000" dirty="0"/>
              <a:t>皮質にある細胞の電気</a:t>
            </a:r>
            <a:r>
              <a:rPr lang="ja-JP" altLang="en-US" sz="2000" dirty="0" smtClean="0"/>
              <a:t>活動を観察</a:t>
            </a:r>
            <a:r>
              <a:rPr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89462" y="1176389"/>
            <a:ext cx="374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振幅 </a:t>
            </a:r>
            <a:r>
              <a:rPr lang="en-US" altLang="ja-JP" dirty="0" smtClean="0"/>
              <a:t>:   </a:t>
            </a:r>
            <a:r>
              <a:rPr lang="ja-JP" altLang="en-US" dirty="0" smtClean="0"/>
              <a:t>通常は </a:t>
            </a:r>
            <a:r>
              <a:rPr lang="en-US" altLang="ja-JP" dirty="0" smtClean="0"/>
              <a:t>20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70μV (</a:t>
            </a:r>
            <a:r>
              <a:rPr lang="ja-JP" altLang="en-US" dirty="0"/>
              <a:t>中等</a:t>
            </a:r>
            <a:r>
              <a:rPr lang="ja-JP" altLang="en-US" dirty="0" smtClean="0"/>
              <a:t>電位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37" name="直線コネクタ 36"/>
          <p:cNvCxnSpPr/>
          <p:nvPr/>
        </p:nvCxnSpPr>
        <p:spPr>
          <a:xfrm>
            <a:off x="4897482" y="2778211"/>
            <a:ext cx="0" cy="548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6498311" y="2778211"/>
            <a:ext cx="0" cy="548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1689462" y="3077364"/>
            <a:ext cx="320802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451462" y="3069540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>
                    <a:lumMod val="50000"/>
                  </a:schemeClr>
                </a:solidFill>
              </a:rPr>
              <a:t>徐波 </a:t>
            </a:r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(slow wave)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6498311" y="3077364"/>
            <a:ext cx="320802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6952010" y="3069540"/>
            <a:ext cx="1379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solidFill>
                  <a:schemeClr val="bg1">
                    <a:lumMod val="50000"/>
                  </a:schemeClr>
                </a:solidFill>
              </a:rPr>
              <a:t>速</a:t>
            </a:r>
            <a:r>
              <a:rPr kumimoji="1" lang="ja-JP" altLang="en-US" sz="1400" dirty="0" smtClean="0">
                <a:solidFill>
                  <a:schemeClr val="bg1">
                    <a:lumMod val="50000"/>
                  </a:schemeClr>
                </a:solidFill>
              </a:rPr>
              <a:t>波 </a:t>
            </a:r>
            <a:r>
              <a:rPr kumimoji="1" lang="en-US" altLang="ja-JP" sz="1400" dirty="0" smtClean="0">
                <a:solidFill>
                  <a:schemeClr val="bg1">
                    <a:lumMod val="50000"/>
                  </a:schemeClr>
                </a:solidFill>
              </a:rPr>
              <a:t>(fast wave)</a:t>
            </a:r>
            <a:endParaRPr kumimoji="1" lang="ja-JP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029867" y="3370395"/>
            <a:ext cx="2528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脳の働きが弱まったときに現れる らしい</a:t>
            </a:r>
            <a:endParaRPr kumimoji="1" lang="ja-JP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304298" y="3370395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 smtClean="0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kumimoji="1"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集中したり、</a:t>
            </a:r>
            <a:r>
              <a:rPr lang="ja-JP" altLang="en-US" sz="1000" dirty="0" smtClean="0">
                <a:solidFill>
                  <a:schemeClr val="bg1">
                    <a:lumMod val="50000"/>
                  </a:schemeClr>
                </a:solidFill>
              </a:rPr>
              <a:t>考え事をしているときに現れる らしい</a:t>
            </a:r>
            <a:endParaRPr kumimoji="1" lang="en-US" altLang="ja-JP" sz="1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9696321" y="1389767"/>
            <a:ext cx="400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/>
                </a:solidFill>
              </a:rPr>
              <a:t>高周波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211621" y="1389767"/>
            <a:ext cx="400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accent1"/>
                </a:solidFill>
              </a:rPr>
              <a:t>低周波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7893640" y="6306353"/>
            <a:ext cx="1365117" cy="5379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7149915" y="3872877"/>
            <a:ext cx="2656115" cy="285205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 rot="1049859">
            <a:off x="7638953" y="4270071"/>
            <a:ext cx="2058605" cy="13679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二等辺三角形 52"/>
          <p:cNvSpPr/>
          <p:nvPr/>
        </p:nvSpPr>
        <p:spPr>
          <a:xfrm rot="701359">
            <a:off x="6921315" y="4907020"/>
            <a:ext cx="457200" cy="783772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弧 53"/>
          <p:cNvSpPr/>
          <p:nvPr/>
        </p:nvSpPr>
        <p:spPr>
          <a:xfrm rot="19216303" flipV="1">
            <a:off x="7371003" y="5725199"/>
            <a:ext cx="711209" cy="517159"/>
          </a:xfrm>
          <a:prstGeom prst="arc">
            <a:avLst>
              <a:gd name="adj1" fmla="val 10738591"/>
              <a:gd name="adj2" fmla="val 174081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角丸四角形 54"/>
          <p:cNvSpPr/>
          <p:nvPr/>
        </p:nvSpPr>
        <p:spPr>
          <a:xfrm>
            <a:off x="8364462" y="5321853"/>
            <a:ext cx="414158" cy="15224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矢印コネクタ 55"/>
          <p:cNvCxnSpPr/>
          <p:nvPr/>
        </p:nvCxnSpPr>
        <p:spPr>
          <a:xfrm flipH="1" flipV="1">
            <a:off x="8636190" y="6013556"/>
            <a:ext cx="1129302" cy="360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9786121" y="62029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脳幹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983615" y="55464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小脳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360022" y="5298906"/>
            <a:ext cx="398145" cy="282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 rot="18420091">
            <a:off x="8657388" y="4972856"/>
            <a:ext cx="776291" cy="100252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9998254" y="49724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大脳</a:t>
            </a:r>
            <a:endParaRPr kumimoji="1" lang="ja-JP" altLang="en-US" dirty="0"/>
          </a:p>
        </p:txBody>
      </p:sp>
      <p:cxnSp>
        <p:nvCxnSpPr>
          <p:cNvPr id="62" name="直線矢印コネクタ 61"/>
          <p:cNvCxnSpPr/>
          <p:nvPr/>
        </p:nvCxnSpPr>
        <p:spPr>
          <a:xfrm flipH="1" flipV="1">
            <a:off x="9308778" y="5590282"/>
            <a:ext cx="674837" cy="13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flipH="1" flipV="1">
            <a:off x="9308777" y="4998489"/>
            <a:ext cx="674837" cy="13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/>
          <p:cNvSpPr txBox="1"/>
          <p:nvPr/>
        </p:nvSpPr>
        <p:spPr>
          <a:xfrm>
            <a:off x="9983614" y="43661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大脳皮質</a:t>
            </a:r>
            <a:endParaRPr kumimoji="1" lang="ja-JP" altLang="en-US" dirty="0"/>
          </a:p>
        </p:txBody>
      </p:sp>
      <p:cxnSp>
        <p:nvCxnSpPr>
          <p:cNvPr id="65" name="直線矢印コネクタ 64"/>
          <p:cNvCxnSpPr/>
          <p:nvPr/>
        </p:nvCxnSpPr>
        <p:spPr>
          <a:xfrm flipH="1">
            <a:off x="9501512" y="4569346"/>
            <a:ext cx="527960" cy="6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 flipH="1">
            <a:off x="1933346" y="624177"/>
            <a:ext cx="888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⇒ 視床と皮質の間での電気的なやりとりが発生し、それが頭皮まで伝播しているらしい</a:t>
            </a:r>
            <a:endParaRPr lang="en-US" altLang="ja-JP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7632092" y="55117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視床</a:t>
            </a:r>
            <a:endParaRPr kumimoji="1" lang="ja-JP" altLang="en-US" dirty="0"/>
          </a:p>
        </p:txBody>
      </p:sp>
      <p:cxnSp>
        <p:nvCxnSpPr>
          <p:cNvPr id="68" name="直線矢印コネクタ 67"/>
          <p:cNvCxnSpPr/>
          <p:nvPr/>
        </p:nvCxnSpPr>
        <p:spPr>
          <a:xfrm flipV="1">
            <a:off x="8206120" y="5466892"/>
            <a:ext cx="301152" cy="148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64" y="3795989"/>
            <a:ext cx="2546961" cy="30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脳波の</a:t>
            </a:r>
            <a:r>
              <a:rPr lang="ja-JP" altLang="en-US" dirty="0"/>
              <a:t>分類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838200" y="1772194"/>
            <a:ext cx="10515600" cy="4774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l-GR" altLang="ja-JP" b="1" dirty="0" smtClean="0"/>
              <a:t>α</a:t>
            </a:r>
            <a:r>
              <a:rPr kumimoji="1" lang="ja-JP" altLang="en-US" b="1" dirty="0" smtClean="0"/>
              <a:t>波 </a:t>
            </a:r>
            <a:r>
              <a:rPr lang="ja-JP" altLang="en-US" dirty="0" smtClean="0"/>
              <a:t>（</a:t>
            </a:r>
            <a:r>
              <a:rPr lang="en-US" altLang="ja-JP" dirty="0"/>
              <a:t>8</a:t>
            </a:r>
            <a:r>
              <a:rPr lang="ja-JP" altLang="en-US" dirty="0"/>
              <a:t>～</a:t>
            </a:r>
            <a:r>
              <a:rPr lang="en-US" altLang="ja-JP" dirty="0"/>
              <a:t>13 </a:t>
            </a:r>
            <a:r>
              <a:rPr lang="en-US" altLang="ja-JP" dirty="0" smtClean="0"/>
              <a:t>Hz</a:t>
            </a:r>
            <a:r>
              <a:rPr lang="ja-JP" altLang="en-US" dirty="0" smtClean="0"/>
              <a:t>）</a:t>
            </a:r>
            <a:endParaRPr kumimoji="1" lang="en-US" altLang="ja-JP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dirty="0" smtClean="0"/>
              <a:t>安静</a:t>
            </a:r>
            <a:r>
              <a:rPr lang="ja-JP" altLang="en-US" dirty="0"/>
              <a:t>・覚醒・閉眼状態で健常人の</a:t>
            </a:r>
            <a:r>
              <a:rPr lang="ja-JP" altLang="en-US" dirty="0" smtClean="0"/>
              <a:t>後頭部優位に出現、</a:t>
            </a:r>
            <a:r>
              <a:rPr kumimoji="1" lang="en-US" altLang="ja-JP" dirty="0" smtClean="0"/>
              <a:t>50μ</a:t>
            </a:r>
            <a:r>
              <a:rPr lang="en-US" altLang="ja-JP" dirty="0" smtClean="0"/>
              <a:t>V</a:t>
            </a:r>
            <a:r>
              <a:rPr lang="ja-JP" altLang="en-US" dirty="0" smtClean="0"/>
              <a:t>程度の振幅</a:t>
            </a:r>
            <a:endParaRPr lang="en-US" altLang="ja-JP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b="1" dirty="0" smtClean="0"/>
              <a:t>徐波</a:t>
            </a:r>
            <a:r>
              <a:rPr lang="ja-JP" altLang="en-US" dirty="0" smtClean="0"/>
              <a:t> （</a:t>
            </a:r>
            <a:r>
              <a:rPr lang="en-US" altLang="ja-JP" dirty="0"/>
              <a:t>δ</a:t>
            </a:r>
            <a:r>
              <a:rPr lang="ja-JP" altLang="en-US" dirty="0"/>
              <a:t>波（</a:t>
            </a:r>
            <a:r>
              <a:rPr lang="en-US" altLang="ja-JP" dirty="0"/>
              <a:t>0.5</a:t>
            </a:r>
            <a:r>
              <a:rPr lang="ja-JP" altLang="en-US" dirty="0"/>
              <a:t>～</a:t>
            </a:r>
            <a:r>
              <a:rPr lang="en-US" altLang="ja-JP" dirty="0"/>
              <a:t>3 Hz</a:t>
            </a:r>
            <a:r>
              <a:rPr lang="ja-JP" altLang="en-US" dirty="0" smtClean="0"/>
              <a:t>）、</a:t>
            </a:r>
            <a:r>
              <a:rPr lang="en-US" altLang="ja-JP" dirty="0" smtClean="0"/>
              <a:t>θ</a:t>
            </a:r>
            <a:r>
              <a:rPr lang="ja-JP" altLang="en-US" dirty="0"/>
              <a:t>波（</a:t>
            </a:r>
            <a:r>
              <a:rPr lang="en-US" altLang="ja-JP" dirty="0"/>
              <a:t>4</a:t>
            </a:r>
            <a:r>
              <a:rPr lang="ja-JP" altLang="en-US" dirty="0"/>
              <a:t>～</a:t>
            </a:r>
            <a:r>
              <a:rPr lang="en-US" altLang="ja-JP" dirty="0"/>
              <a:t>7 Hz</a:t>
            </a:r>
            <a:r>
              <a:rPr lang="ja-JP" altLang="en-US" dirty="0" smtClean="0"/>
              <a:t>））</a:t>
            </a:r>
            <a:endParaRPr lang="en-US" altLang="ja-JP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dirty="0" smtClean="0"/>
              <a:t>覚醒</a:t>
            </a:r>
            <a:r>
              <a:rPr lang="ja-JP" altLang="en-US" dirty="0"/>
              <a:t>状態にある正常成人の安静閉眼時に</a:t>
            </a:r>
            <a:r>
              <a:rPr lang="ja-JP" altLang="en-US" dirty="0" smtClean="0"/>
              <a:t>は</a:t>
            </a:r>
            <a:r>
              <a:rPr lang="ja-JP" altLang="en-US" dirty="0"/>
              <a:t>、</a:t>
            </a:r>
            <a:r>
              <a:rPr lang="ja-JP" altLang="en-US" dirty="0" smtClean="0"/>
              <a:t>ほとんど</a:t>
            </a:r>
            <a:r>
              <a:rPr lang="ja-JP" altLang="en-US" dirty="0"/>
              <a:t>出現</a:t>
            </a:r>
            <a:r>
              <a:rPr lang="ja-JP" altLang="en-US" dirty="0" smtClean="0"/>
              <a:t>しない（睡眠時の脳波）</a:t>
            </a:r>
            <a:endParaRPr lang="en-US" altLang="ja-JP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b="1" dirty="0" smtClean="0"/>
              <a:t>速波 </a:t>
            </a:r>
            <a:r>
              <a:rPr lang="ja-JP" altLang="en-US" dirty="0" smtClean="0"/>
              <a:t>（</a:t>
            </a:r>
            <a:r>
              <a:rPr lang="el-GR" altLang="ja-JP" dirty="0"/>
              <a:t>β</a:t>
            </a:r>
            <a:r>
              <a:rPr lang="ja-JP" altLang="en-US" dirty="0"/>
              <a:t>波（</a:t>
            </a:r>
            <a:r>
              <a:rPr lang="en-US" altLang="ja-JP" dirty="0"/>
              <a:t>14</a:t>
            </a:r>
            <a:r>
              <a:rPr lang="ja-JP" altLang="en-US" dirty="0"/>
              <a:t>～</a:t>
            </a:r>
            <a:r>
              <a:rPr lang="en-US" altLang="ja-JP" dirty="0"/>
              <a:t>30 Hz</a:t>
            </a:r>
            <a:r>
              <a:rPr lang="ja-JP" altLang="en-US" dirty="0" smtClean="0"/>
              <a:t>）</a:t>
            </a:r>
            <a:r>
              <a:rPr lang="ja-JP" altLang="en-US" dirty="0"/>
              <a:t>、</a:t>
            </a:r>
            <a:r>
              <a:rPr lang="el-GR" altLang="ja-JP" dirty="0" smtClean="0"/>
              <a:t>γ</a:t>
            </a:r>
            <a:r>
              <a:rPr lang="ja-JP" altLang="en-US" dirty="0"/>
              <a:t>波（</a:t>
            </a:r>
            <a:r>
              <a:rPr lang="en-US" altLang="ja-JP" dirty="0"/>
              <a:t>30 Hz </a:t>
            </a:r>
            <a:r>
              <a:rPr lang="ja-JP" altLang="en-US" dirty="0"/>
              <a:t>以上）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dirty="0" smtClean="0"/>
              <a:t>振幅</a:t>
            </a:r>
            <a:r>
              <a:rPr lang="ja-JP" altLang="en-US" dirty="0"/>
              <a:t>は</a:t>
            </a:r>
            <a:r>
              <a:rPr lang="ja-JP" altLang="en-US" dirty="0" smtClean="0"/>
              <a:t>およそ </a:t>
            </a:r>
            <a:r>
              <a:rPr lang="en-US" altLang="ja-JP" dirty="0"/>
              <a:t>20μV </a:t>
            </a:r>
            <a:r>
              <a:rPr lang="ja-JP" altLang="en-US" dirty="0"/>
              <a:t>位</a:t>
            </a:r>
            <a:r>
              <a:rPr lang="ja-JP" altLang="en-US" dirty="0" smtClean="0"/>
              <a:t>で、振幅</a:t>
            </a:r>
            <a:r>
              <a:rPr lang="ja-JP" altLang="en-US" dirty="0"/>
              <a:t>が </a:t>
            </a:r>
            <a:r>
              <a:rPr lang="en-US" altLang="ja-JP" dirty="0"/>
              <a:t>50μV </a:t>
            </a:r>
            <a:r>
              <a:rPr lang="ja-JP" altLang="en-US" dirty="0"/>
              <a:t>以上大きい場合には異常とみなされる</a:t>
            </a:r>
            <a:r>
              <a:rPr lang="ja-JP" altLang="en-US" dirty="0" smtClean="0"/>
              <a:t>。正常成人</a:t>
            </a:r>
            <a:r>
              <a:rPr lang="ja-JP" altLang="en-US" dirty="0"/>
              <a:t>の</a:t>
            </a:r>
            <a:r>
              <a:rPr lang="ja-JP" altLang="en-US" dirty="0" smtClean="0"/>
              <a:t>覚醒時、入眠時</a:t>
            </a:r>
            <a:r>
              <a:rPr lang="ja-JP" altLang="en-US" dirty="0"/>
              <a:t>、</a:t>
            </a:r>
            <a:r>
              <a:rPr lang="ja-JP" altLang="en-US" dirty="0" smtClean="0"/>
              <a:t>薬物</a:t>
            </a:r>
            <a:r>
              <a:rPr lang="ja-JP" altLang="en-US" dirty="0"/>
              <a:t>使用時</a:t>
            </a:r>
            <a:r>
              <a:rPr lang="ja-JP" altLang="en-US" dirty="0" smtClean="0"/>
              <a:t>にみられる。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(</a:t>
            </a:r>
            <a:r>
              <a:rPr lang="el-GR" altLang="ja-JP" dirty="0"/>
              <a:t>γ</a:t>
            </a:r>
            <a:r>
              <a:rPr lang="ja-JP" altLang="en-US" dirty="0"/>
              <a:t>波は観測対象にしないことが</a:t>
            </a:r>
            <a:r>
              <a:rPr lang="ja-JP" altLang="en-US" dirty="0" smtClean="0"/>
              <a:t>多いらしい。</a:t>
            </a:r>
            <a:r>
              <a:rPr lang="en-US" altLang="ja-JP" dirty="0" smtClean="0"/>
              <a:t>)</a:t>
            </a:r>
            <a:endParaRPr lang="ja-JP" altLang="en-US" dirty="0"/>
          </a:p>
          <a:p>
            <a:pPr lvl="1"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2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脳波を観察する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57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54700" y="145452"/>
            <a:ext cx="312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/>
              <a:t>OpenBCI</a:t>
            </a:r>
            <a:r>
              <a:rPr kumimoji="1" lang="en-US" altLang="ja-JP" dirty="0" smtClean="0"/>
              <a:t> </a:t>
            </a:r>
            <a:r>
              <a:rPr lang="en-US" altLang="ja-JP" dirty="0">
                <a:hlinkClick r:id="rId2"/>
              </a:rPr>
              <a:t>https://openbci.com/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39" y="514784"/>
            <a:ext cx="3002198" cy="28116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25" y="514784"/>
            <a:ext cx="3002198" cy="281162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808139" y="152995"/>
            <a:ext cx="33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m</a:t>
            </a:r>
            <a:r>
              <a:rPr kumimoji="1" lang="en-US" altLang="ja-JP" b="1" dirty="0" smtClean="0"/>
              <a:t>use</a:t>
            </a:r>
            <a:r>
              <a:rPr kumimoji="1" lang="en-US" altLang="ja-JP" dirty="0" smtClean="0"/>
              <a:t> </a:t>
            </a:r>
            <a:r>
              <a:rPr lang="en-US" altLang="ja-JP" dirty="0">
                <a:hlinkClick r:id="rId5"/>
              </a:rPr>
              <a:t>https://choosemuse.com/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463" y="514784"/>
            <a:ext cx="3002198" cy="2811627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7519463" y="141944"/>
            <a:ext cx="416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 smtClean="0"/>
              <a:t>platoscience</a:t>
            </a:r>
            <a:r>
              <a:rPr kumimoji="1" lang="en-US" altLang="ja-JP" dirty="0" smtClean="0"/>
              <a:t> </a:t>
            </a:r>
            <a:r>
              <a:rPr lang="en-US" altLang="ja-JP" dirty="0">
                <a:hlinkClick r:id="rId7"/>
              </a:rPr>
              <a:t>https://www.platoscience.io/</a:t>
            </a:r>
            <a:endParaRPr lang="en-US" altLang="ja-JP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81502" y="3546544"/>
            <a:ext cx="330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 smtClean="0"/>
              <a:t>BITalino</a:t>
            </a:r>
            <a:r>
              <a:rPr lang="en-US" altLang="ja-JP" dirty="0"/>
              <a:t> </a:t>
            </a:r>
            <a:r>
              <a:rPr lang="en-US" altLang="ja-JP" dirty="0" smtClean="0">
                <a:hlinkClick r:id="rId8"/>
              </a:rPr>
              <a:t>https</a:t>
            </a:r>
            <a:r>
              <a:rPr lang="en-US" altLang="ja-JP" dirty="0">
                <a:hlinkClick r:id="rId8"/>
              </a:rPr>
              <a:t>://bitalino.com/en/</a:t>
            </a:r>
            <a:endParaRPr lang="en-US" altLang="ja-JP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502" y="3888746"/>
            <a:ext cx="3002198" cy="281162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732839" y="3546544"/>
            <a:ext cx="575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 smtClean="0"/>
              <a:t>NuroSky</a:t>
            </a:r>
            <a:r>
              <a:rPr lang="en-US" altLang="ja-JP" dirty="0" smtClean="0"/>
              <a:t> </a:t>
            </a:r>
            <a:r>
              <a:rPr lang="en-US" altLang="ja-JP" dirty="0">
                <a:hlinkClick r:id="rId10"/>
              </a:rPr>
              <a:t>http://neurosky.com</a:t>
            </a:r>
            <a:r>
              <a:rPr lang="en-US" altLang="ja-JP" dirty="0" smtClean="0">
                <a:hlinkClick r:id="rId10"/>
              </a:rPr>
              <a:t>/</a:t>
            </a:r>
            <a:r>
              <a:rPr lang="en-US" altLang="ja-JP" dirty="0" smtClean="0"/>
              <a:t>      </a:t>
            </a:r>
            <a:r>
              <a:rPr lang="en-US" altLang="ja-JP" dirty="0" smtClean="0">
                <a:hlinkClick r:id="rId11"/>
              </a:rPr>
              <a:t>https</a:t>
            </a:r>
            <a:r>
              <a:rPr lang="en-US" altLang="ja-JP" dirty="0">
                <a:hlinkClick r:id="rId11"/>
              </a:rPr>
              <a:t>://www.neurosky.jp/</a:t>
            </a:r>
            <a:endParaRPr lang="en-US" altLang="ja-JP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3007" y="3888746"/>
            <a:ext cx="3018704" cy="282708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2839" y="3888746"/>
            <a:ext cx="3018704" cy="28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3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87" y="2385060"/>
            <a:ext cx="3834665" cy="439758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628" y="2385060"/>
            <a:ext cx="3713436" cy="439758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3874" y="104685"/>
            <a:ext cx="4776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err="1" smtClean="0"/>
              <a:t>NuroSky</a:t>
            </a:r>
            <a:r>
              <a:rPr kumimoji="1" lang="en-US" altLang="ja-JP" sz="2800" dirty="0" smtClean="0"/>
              <a:t> : </a:t>
            </a:r>
            <a:r>
              <a:rPr lang="ja-JP" altLang="en-US" sz="2800" dirty="0" smtClean="0"/>
              <a:t>国内で一時期流行</a:t>
            </a:r>
            <a:r>
              <a:rPr lang="en-US" altLang="ja-JP" sz="2800" dirty="0" smtClean="0"/>
              <a:t>…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09159" y="323066"/>
            <a:ext cx="2294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2011</a:t>
            </a:r>
            <a:r>
              <a:rPr kumimoji="1" lang="ja-JP" altLang="en-US" sz="1400" dirty="0" smtClean="0"/>
              <a:t>年～</a:t>
            </a:r>
            <a:r>
              <a:rPr kumimoji="1" lang="en-US" altLang="ja-JP" sz="1400" dirty="0" smtClean="0"/>
              <a:t>2013</a:t>
            </a:r>
            <a:r>
              <a:rPr kumimoji="1" lang="ja-JP" altLang="en-US" sz="1400" dirty="0" smtClean="0"/>
              <a:t>年 頃</a:t>
            </a:r>
            <a:r>
              <a:rPr kumimoji="1" lang="en-US" altLang="ja-JP" sz="1400" dirty="0" smtClean="0"/>
              <a:t>…</a:t>
            </a:r>
            <a:endParaRPr kumimoji="1" lang="ja-JP" altLang="en-US" sz="1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7591" y="660856"/>
            <a:ext cx="630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※ 2020</a:t>
            </a:r>
            <a:r>
              <a:rPr kumimoji="1" lang="ja-JP" altLang="en-US" b="1" dirty="0" smtClean="0"/>
              <a:t>年</a:t>
            </a:r>
            <a:r>
              <a:rPr kumimoji="1" lang="en-US" altLang="ja-JP" b="1" dirty="0" smtClean="0"/>
              <a:t>4</a:t>
            </a:r>
            <a:r>
              <a:rPr kumimoji="1" lang="ja-JP" altLang="en-US" b="1" dirty="0" smtClean="0"/>
              <a:t>月 現在でも </a:t>
            </a:r>
            <a:r>
              <a:rPr kumimoji="1" lang="en-US" altLang="ja-JP" b="1" dirty="0" smtClean="0"/>
              <a:t>Amazon.co.jp </a:t>
            </a:r>
            <a:r>
              <a:rPr kumimoji="1" lang="ja-JP" altLang="en-US" b="1" dirty="0" smtClean="0"/>
              <a:t>等で正規品が購入可能</a:t>
            </a:r>
            <a:endParaRPr kumimoji="1" lang="ja-JP" altLang="en-US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" y="1434369"/>
            <a:ext cx="4378536" cy="420367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907704" y="5638043"/>
            <a:ext cx="27308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err="1" smtClean="0"/>
              <a:t>Mindwave</a:t>
            </a:r>
            <a:r>
              <a:rPr kumimoji="1" lang="en-US" altLang="ja-JP" sz="2400" b="1" dirty="0" smtClean="0"/>
              <a:t> Mobile 2</a:t>
            </a:r>
          </a:p>
          <a:p>
            <a:pPr algn="ctr"/>
            <a:r>
              <a:rPr lang="en-US" altLang="ja-JP" dirty="0" smtClean="0"/>
              <a:t>(Brainwave Starter Kit)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89475" y="2065645"/>
            <a:ext cx="111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necomimi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724140" y="2065645"/>
            <a:ext cx="101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Mindflex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297260" y="982057"/>
            <a:ext cx="4463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6"/>
              </a:rPr>
              <a:t>https://www.amazon.co.jp/dp/B07CXN8NKX/</a:t>
            </a:r>
            <a:endParaRPr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09159" y="1342161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国内の先行事例が豊富にある</a:t>
            </a:r>
            <a:r>
              <a:rPr kumimoji="1" lang="en-US" altLang="ja-JP" dirty="0" smtClean="0"/>
              <a:t>…?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7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72" y="3931185"/>
            <a:ext cx="7785328" cy="23821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21" y="3981955"/>
            <a:ext cx="6772275" cy="2124075"/>
          </a:xfrm>
          <a:prstGeom prst="rect">
            <a:avLst/>
          </a:prstGeom>
        </p:spPr>
      </p:pic>
      <p:sp>
        <p:nvSpPr>
          <p:cNvPr id="11" name="角丸四角形吹き出し 10"/>
          <p:cNvSpPr/>
          <p:nvPr/>
        </p:nvSpPr>
        <p:spPr>
          <a:xfrm>
            <a:off x="83874" y="3775319"/>
            <a:ext cx="6806223" cy="2538012"/>
          </a:xfrm>
          <a:prstGeom prst="wedgeRoundRectCallout">
            <a:avLst>
              <a:gd name="adj1" fmla="val -29877"/>
              <a:gd name="adj2" fmla="val -67707"/>
              <a:gd name="adj3" fmla="val 1666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3874" y="104685"/>
            <a:ext cx="914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err="1" smtClean="0"/>
              <a:t>Mindwave</a:t>
            </a:r>
            <a:r>
              <a:rPr kumimoji="1" lang="en-US" altLang="ja-JP" sz="2800" b="1" dirty="0" smtClean="0"/>
              <a:t> </a:t>
            </a:r>
            <a:r>
              <a:rPr kumimoji="1" lang="en-US" altLang="ja-JP" sz="2800" b="1" dirty="0" err="1" smtClean="0"/>
              <a:t>Moblie</a:t>
            </a:r>
            <a:r>
              <a:rPr kumimoji="1" lang="en-US" altLang="ja-JP" sz="2800" b="1" dirty="0" smtClean="0"/>
              <a:t> 2</a:t>
            </a:r>
            <a:r>
              <a:rPr kumimoji="1" lang="en-US" altLang="ja-JP" sz="2800" dirty="0" smtClean="0"/>
              <a:t> : </a:t>
            </a:r>
            <a:r>
              <a:rPr lang="ja-JP" altLang="en-US" sz="2800" dirty="0"/>
              <a:t>額</a:t>
            </a:r>
            <a:r>
              <a:rPr lang="ja-JP" altLang="en-US" sz="2800" dirty="0" smtClean="0"/>
              <a:t>と耳たぶに電極をつけるヘッドセット</a:t>
            </a:r>
            <a:endParaRPr kumimoji="1" lang="ja-JP" altLang="en-US" sz="28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410" y="772885"/>
            <a:ext cx="5171277" cy="600974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427070" y="1428349"/>
            <a:ext cx="553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Windows</a:t>
            </a:r>
            <a:r>
              <a:rPr lang="ja-JP" altLang="en-US" sz="2000" dirty="0" err="1" smtClean="0"/>
              <a:t>、</a:t>
            </a:r>
            <a:r>
              <a:rPr kumimoji="1" lang="en-US" altLang="ja-JP" sz="2000" dirty="0" smtClean="0"/>
              <a:t>Mac OS X</a:t>
            </a:r>
            <a:r>
              <a:rPr kumimoji="1" lang="ja-JP" altLang="en-US" sz="2000" dirty="0" err="1" smtClean="0"/>
              <a:t>、</a:t>
            </a:r>
            <a:r>
              <a:rPr kumimoji="1" lang="ja-JP" altLang="en-US" sz="2000" dirty="0" smtClean="0"/>
              <a:t> </a:t>
            </a:r>
            <a:r>
              <a:rPr kumimoji="1" lang="en-US" altLang="ja-JP" sz="2000" dirty="0" smtClean="0"/>
              <a:t>Android </a:t>
            </a:r>
            <a:r>
              <a:rPr kumimoji="1" lang="ja-JP" altLang="en-US" sz="2000" dirty="0" smtClean="0"/>
              <a:t>や </a:t>
            </a:r>
            <a:r>
              <a:rPr kumimoji="1" lang="en-US" altLang="ja-JP" sz="2000" dirty="0" smtClean="0"/>
              <a:t>iOS </a:t>
            </a:r>
            <a:r>
              <a:rPr kumimoji="1" lang="ja-JP" altLang="en-US" sz="2000" dirty="0" smtClean="0"/>
              <a:t>の</a:t>
            </a:r>
            <a:r>
              <a:rPr kumimoji="1" lang="en-US" altLang="ja-JP" sz="2000" dirty="0" smtClean="0"/>
              <a:t>SDK</a:t>
            </a:r>
            <a:r>
              <a:rPr lang="ja-JP" altLang="en-US" sz="2000" dirty="0" smtClean="0"/>
              <a:t>がある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27070" y="948910"/>
            <a:ext cx="618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ワイヤレス接続、単</a:t>
            </a:r>
            <a:r>
              <a:rPr kumimoji="1" lang="en-US" altLang="ja-JP" sz="2000" dirty="0" smtClean="0"/>
              <a:t>4</a:t>
            </a:r>
            <a:r>
              <a:rPr kumimoji="1" lang="ja-JP" altLang="en-US" sz="2000" dirty="0" smtClean="0"/>
              <a:t>バッテリ</a:t>
            </a:r>
            <a:r>
              <a:rPr kumimoji="1" lang="en-US" altLang="ja-JP" sz="2000" dirty="0" smtClean="0"/>
              <a:t>1</a:t>
            </a:r>
            <a:r>
              <a:rPr kumimoji="1" lang="ja-JP" altLang="en-US" sz="2000" dirty="0" smtClean="0"/>
              <a:t>本で </a:t>
            </a:r>
            <a:r>
              <a:rPr kumimoji="1" lang="en-US" altLang="ja-JP" sz="2000" dirty="0" smtClean="0"/>
              <a:t>8</a:t>
            </a:r>
            <a:r>
              <a:rPr kumimoji="1" lang="ja-JP" altLang="en-US" sz="2000" dirty="0" smtClean="0"/>
              <a:t>時間程度 使用可能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7070" y="1907788"/>
            <a:ext cx="6337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ワイヤレス</a:t>
            </a:r>
            <a:r>
              <a:rPr lang="ja-JP" altLang="en-US" sz="2000" dirty="0" smtClean="0"/>
              <a:t>の通信は、 </a:t>
            </a:r>
            <a:r>
              <a:rPr kumimoji="1" lang="en-US" altLang="ja-JP" sz="2000" dirty="0" smtClean="0"/>
              <a:t>Bluetooth SPP</a:t>
            </a:r>
            <a:r>
              <a:rPr lang="ja-JP" altLang="en-US" sz="2000" dirty="0" smtClean="0"/>
              <a:t>  </a:t>
            </a:r>
            <a:r>
              <a:rPr lang="en-US" altLang="ja-JP" sz="2000" dirty="0" smtClean="0"/>
              <a:t>(</a:t>
            </a:r>
            <a:r>
              <a:rPr lang="en-US" altLang="ja-JP" sz="2000" dirty="0"/>
              <a:t>Serial Port Profile) 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7070" y="2387227"/>
            <a:ext cx="5924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独自</a:t>
            </a:r>
            <a:r>
              <a:rPr lang="ja-JP" altLang="en-US" sz="2000" dirty="0" smtClean="0"/>
              <a:t>の</a:t>
            </a:r>
            <a:r>
              <a:rPr lang="ja-JP" altLang="en-US" sz="2000" dirty="0"/>
              <a:t>アルゴリズム</a:t>
            </a:r>
            <a:r>
              <a:rPr lang="ja-JP" altLang="en-US" sz="2000" dirty="0" smtClean="0"/>
              <a:t>で、</a:t>
            </a:r>
            <a:r>
              <a:rPr lang="en-US" altLang="ja-JP" sz="2000" dirty="0" smtClean="0"/>
              <a:t>Attention </a:t>
            </a:r>
            <a:r>
              <a:rPr lang="ja-JP" altLang="en-US" sz="2000" dirty="0" smtClean="0"/>
              <a:t>と </a:t>
            </a:r>
            <a:r>
              <a:rPr lang="en-US" altLang="ja-JP" sz="2000" dirty="0" smtClean="0"/>
              <a:t>Mediation </a:t>
            </a:r>
            <a:r>
              <a:rPr lang="ja-JP" altLang="en-US" sz="2000" dirty="0" err="1" smtClean="0"/>
              <a:t>を算</a:t>
            </a:r>
            <a:r>
              <a:rPr lang="ja-JP" altLang="en-US" sz="2000" dirty="0" smtClean="0"/>
              <a:t>出</a:t>
            </a:r>
            <a:endParaRPr lang="en-US" altLang="ja-JP" sz="2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  - Attention  :    </a:t>
            </a:r>
            <a:r>
              <a:rPr lang="ja-JP" altLang="en-US" sz="2000" dirty="0" smtClean="0"/>
              <a:t>注意</a:t>
            </a:r>
            <a:r>
              <a:rPr kumimoji="1" lang="ja-JP" altLang="en-US" sz="2000" dirty="0" smtClean="0"/>
              <a:t>度</a:t>
            </a:r>
            <a:endParaRPr kumimoji="1" lang="en-US" altLang="ja-JP" sz="2000" dirty="0" smtClean="0"/>
          </a:p>
          <a:p>
            <a:r>
              <a:rPr kumimoji="1" lang="en-US" altLang="ja-JP" sz="2000" dirty="0" smtClean="0"/>
              <a:t>    - Mediation :   </a:t>
            </a:r>
            <a:r>
              <a:rPr kumimoji="1" lang="ja-JP" altLang="en-US" sz="2000" dirty="0" smtClean="0"/>
              <a:t>リラックス度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0999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1369</Words>
  <Application>Microsoft Office PowerPoint</Application>
  <PresentationFormat>ワイド画面</PresentationFormat>
  <Paragraphs>226</Paragraphs>
  <Slides>17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6" baseType="lpstr">
      <vt:lpstr>Meiryo UI</vt:lpstr>
      <vt:lpstr>ＭＳ Ｐゴシック</vt:lpstr>
      <vt:lpstr>ＭＳ ゴシック</vt:lpstr>
      <vt:lpstr>Arial</vt:lpstr>
      <vt:lpstr>Calibri</vt:lpstr>
      <vt:lpstr>Calibri Light</vt:lpstr>
      <vt:lpstr>Courier New</vt:lpstr>
      <vt:lpstr>Wingdings</vt:lpstr>
      <vt:lpstr>Office テーマ</vt:lpstr>
      <vt:lpstr>EEG</vt:lpstr>
      <vt:lpstr>PowerPoint プレゼンテーション</vt:lpstr>
      <vt:lpstr>PowerPoint プレゼンテーション</vt:lpstr>
      <vt:lpstr>PowerPoint プレゼンテーション</vt:lpstr>
      <vt:lpstr>脳波の分類</vt:lpstr>
      <vt:lpstr>脳波を観察する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参考文献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MRSa</dc:creator>
  <cp:lastModifiedBy>MRSa</cp:lastModifiedBy>
  <cp:revision>113</cp:revision>
  <dcterms:created xsi:type="dcterms:W3CDTF">2020-04-04T05:36:46Z</dcterms:created>
  <dcterms:modified xsi:type="dcterms:W3CDTF">2020-04-25T12:49:28Z</dcterms:modified>
</cp:coreProperties>
</file>